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256" r:id="rId2"/>
    <p:sldId id="264" r:id="rId3"/>
    <p:sldId id="310" r:id="rId4"/>
    <p:sldId id="311" r:id="rId5"/>
    <p:sldId id="314" r:id="rId6"/>
    <p:sldId id="317" r:id="rId7"/>
    <p:sldId id="318" r:id="rId8"/>
    <p:sldId id="319" r:id="rId9"/>
    <p:sldId id="320" r:id="rId10"/>
    <p:sldId id="316" r:id="rId11"/>
    <p:sldId id="321" r:id="rId12"/>
    <p:sldId id="327" r:id="rId13"/>
    <p:sldId id="328" r:id="rId14"/>
    <p:sldId id="329" r:id="rId15"/>
    <p:sldId id="325" r:id="rId16"/>
    <p:sldId id="323" r:id="rId17"/>
    <p:sldId id="324" r:id="rId18"/>
    <p:sldId id="330" r:id="rId19"/>
    <p:sldId id="331" r:id="rId20"/>
  </p:sldIdLst>
  <p:sldSz cx="9144000" cy="5143500" type="screen16x9"/>
  <p:notesSz cx="6858000" cy="9144000"/>
  <p:embeddedFontLst>
    <p:embeddedFont>
      <p:font typeface="Segoe UI Emoji" panose="020B0502040204020203" pitchFamily="34" charset="0"/>
      <p:regular r:id="rId22"/>
    </p:embeddedFont>
    <p:embeddedFont>
      <p:font typeface="Overpass Black" panose="020B0604020202020204" charset="0"/>
      <p:bold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A90"/>
    <a:srgbClr val="E3FDCF"/>
    <a:srgbClr val="FD67A0"/>
    <a:srgbClr val="E4A4D3"/>
    <a:srgbClr val="EC8EA0"/>
    <a:srgbClr val="F49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D8CB15-EDA5-4499-BE72-2CEDA85118A8}">
  <a:tblStyle styleId="{F1D8CB15-EDA5-4499-BE72-2CEDA85118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5" autoAdjust="0"/>
  </p:normalViewPr>
  <p:slideViewPr>
    <p:cSldViewPr snapToGrid="0">
      <p:cViewPr varScale="1">
        <p:scale>
          <a:sx n="106" d="100"/>
          <a:sy n="106" d="100"/>
        </p:scale>
        <p:origin x="9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490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738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a7274a1822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ga7274a1822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57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a7274a1822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ga7274a1822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54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a7274a1822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ga7274a1822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906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91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07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17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04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09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04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9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60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086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8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2" name="Google Shape;1842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3" name="Google Shape;1843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79" name="Google Shape;1879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4" name="Google Shape;1914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5" name="Google Shape;1915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1" name="Google Shape;1921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2" name="Google Shape;1922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51570" y="414483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>
            <a:spLocks noGrp="1"/>
          </p:cNvSpPr>
          <p:nvPr>
            <p:ph type="title" hasCustomPrompt="1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>
            <a:spLocks noGrp="1"/>
          </p:cNvSpPr>
          <p:nvPr>
            <p:ph type="subTitle" idx="1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4"/>
          <p:cNvSpPr txBox="1">
            <a:spLocks noGrp="1"/>
          </p:cNvSpPr>
          <p:nvPr>
            <p:ph type="title" idx="2" hasCustomPrompt="1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>
            <a:spLocks noGrp="1"/>
          </p:cNvSpPr>
          <p:nvPr>
            <p:ph type="subTitle" idx="3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 txBox="1">
            <a:spLocks noGrp="1"/>
          </p:cNvSpPr>
          <p:nvPr>
            <p:ph type="title" idx="4" hasCustomPrompt="1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>
            <a:spLocks noGrp="1"/>
          </p:cNvSpPr>
          <p:nvPr>
            <p:ph type="subTitle" idx="5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4"/>
          <p:cNvSpPr txBox="1">
            <a:spLocks noGrp="1"/>
          </p:cNvSpPr>
          <p:nvPr>
            <p:ph type="title" idx="6" hasCustomPrompt="1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>
            <a:spLocks noGrp="1"/>
          </p:cNvSpPr>
          <p:nvPr>
            <p:ph type="subTitle" idx="7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4"/>
          <p:cNvSpPr txBox="1">
            <a:spLocks noGrp="1"/>
          </p:cNvSpPr>
          <p:nvPr>
            <p:ph type="subTitle" idx="8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4"/>
          <p:cNvSpPr txBox="1">
            <a:spLocks noGrp="1"/>
          </p:cNvSpPr>
          <p:nvPr>
            <p:ph type="subTitle" idx="9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4"/>
          <p:cNvSpPr txBox="1">
            <a:spLocks noGrp="1"/>
          </p:cNvSpPr>
          <p:nvPr>
            <p:ph type="subTitle" idx="13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4"/>
          <p:cNvSpPr txBox="1">
            <a:spLocks noGrp="1"/>
          </p:cNvSpPr>
          <p:nvPr>
            <p:ph type="subTitle" idx="14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24"/>
          <p:cNvSpPr txBox="1">
            <a:spLocks noGrp="1"/>
          </p:cNvSpPr>
          <p:nvPr>
            <p:ph type="ctrTitle" idx="15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746955" y="1526082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426500" y="1849834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IMPORTANCIA de RECONSTRUIR una NUEVA PASTORAL ESCOLAR</a:t>
            </a:r>
            <a:endParaRPr sz="4000" dirty="0"/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720000" y="3807444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Sor. Janet Aguirre Pacciani FMA. </a:t>
            </a:r>
            <a:endParaRPr dirty="0"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08960" cy="5143500"/>
          </a:xfrm>
          <a:prstGeom prst="rect">
            <a:avLst/>
          </a:prstGeom>
        </p:spPr>
      </p:pic>
      <p:grpSp>
        <p:nvGrpSpPr>
          <p:cNvPr id="1429" name="Google Shape;1429;p29"/>
          <p:cNvGrpSpPr/>
          <p:nvPr/>
        </p:nvGrpSpPr>
        <p:grpSpPr>
          <a:xfrm>
            <a:off x="4162136" y="612641"/>
            <a:ext cx="819572" cy="477649"/>
            <a:chOff x="2467975" y="1429950"/>
            <a:chExt cx="1069100" cy="623075"/>
          </a:xfrm>
        </p:grpSpPr>
        <p:sp>
          <p:nvSpPr>
            <p:cNvPr id="1430" name="Google Shape;1430;p29"/>
            <p:cNvSpPr/>
            <p:nvPr/>
          </p:nvSpPr>
          <p:spPr>
            <a:xfrm>
              <a:off x="2750125" y="1627100"/>
              <a:ext cx="477375" cy="425925"/>
            </a:xfrm>
            <a:custGeom>
              <a:avLst/>
              <a:gdLst/>
              <a:ahLst/>
              <a:cxnLst/>
              <a:rect l="l" t="t" r="r" b="b"/>
              <a:pathLst>
                <a:path w="19095" h="17037" extrusionOk="0">
                  <a:moveTo>
                    <a:pt x="10306" y="0"/>
                  </a:moveTo>
                  <a:cubicBezTo>
                    <a:pt x="8472" y="0"/>
                    <a:pt x="6483" y="1127"/>
                    <a:pt x="5105" y="2142"/>
                  </a:cubicBezTo>
                  <a:cubicBezTo>
                    <a:pt x="3309" y="3560"/>
                    <a:pt x="1985" y="5356"/>
                    <a:pt x="1229" y="7435"/>
                  </a:cubicBezTo>
                  <a:cubicBezTo>
                    <a:pt x="284" y="9798"/>
                    <a:pt x="0" y="12256"/>
                    <a:pt x="284" y="14714"/>
                  </a:cubicBezTo>
                  <a:cubicBezTo>
                    <a:pt x="284" y="14898"/>
                    <a:pt x="456" y="14982"/>
                    <a:pt x="661" y="14982"/>
                  </a:cubicBezTo>
                  <a:cubicBezTo>
                    <a:pt x="981" y="14982"/>
                    <a:pt x="1381" y="14776"/>
                    <a:pt x="1324" y="14430"/>
                  </a:cubicBezTo>
                  <a:cubicBezTo>
                    <a:pt x="1040" y="10555"/>
                    <a:pt x="1985" y="6396"/>
                    <a:pt x="4821" y="3560"/>
                  </a:cubicBezTo>
                  <a:cubicBezTo>
                    <a:pt x="5954" y="2426"/>
                    <a:pt x="8175" y="750"/>
                    <a:pt x="10034" y="750"/>
                  </a:cubicBezTo>
                  <a:cubicBezTo>
                    <a:pt x="10501" y="750"/>
                    <a:pt x="10945" y="855"/>
                    <a:pt x="11343" y="1102"/>
                  </a:cubicBezTo>
                  <a:cubicBezTo>
                    <a:pt x="12478" y="1764"/>
                    <a:pt x="12950" y="2993"/>
                    <a:pt x="13518" y="4032"/>
                  </a:cubicBezTo>
                  <a:cubicBezTo>
                    <a:pt x="14085" y="5261"/>
                    <a:pt x="14652" y="6585"/>
                    <a:pt x="15219" y="7813"/>
                  </a:cubicBezTo>
                  <a:cubicBezTo>
                    <a:pt x="16448" y="10744"/>
                    <a:pt x="17299" y="13769"/>
                    <a:pt x="17960" y="16793"/>
                  </a:cubicBezTo>
                  <a:cubicBezTo>
                    <a:pt x="17994" y="16964"/>
                    <a:pt x="18152" y="17036"/>
                    <a:pt x="18340" y="17036"/>
                  </a:cubicBezTo>
                  <a:cubicBezTo>
                    <a:pt x="18671" y="17036"/>
                    <a:pt x="19095" y="16812"/>
                    <a:pt x="19095" y="16510"/>
                  </a:cubicBezTo>
                  <a:lnTo>
                    <a:pt x="19095" y="16037"/>
                  </a:lnTo>
                  <a:cubicBezTo>
                    <a:pt x="19077" y="15952"/>
                    <a:pt x="19026" y="15891"/>
                    <a:pt x="18954" y="15851"/>
                  </a:cubicBezTo>
                  <a:lnTo>
                    <a:pt x="18954" y="15851"/>
                  </a:lnTo>
                  <a:cubicBezTo>
                    <a:pt x="18301" y="12881"/>
                    <a:pt x="17397" y="10064"/>
                    <a:pt x="16164" y="7246"/>
                  </a:cubicBezTo>
                  <a:cubicBezTo>
                    <a:pt x="15597" y="5734"/>
                    <a:pt x="14935" y="4316"/>
                    <a:pt x="14179" y="2898"/>
                  </a:cubicBezTo>
                  <a:cubicBezTo>
                    <a:pt x="13707" y="1858"/>
                    <a:pt x="13045" y="819"/>
                    <a:pt x="11911" y="346"/>
                  </a:cubicBezTo>
                  <a:cubicBezTo>
                    <a:pt x="11404" y="104"/>
                    <a:pt x="10862" y="0"/>
                    <a:pt x="10306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2594150" y="1540700"/>
              <a:ext cx="791675" cy="469575"/>
            </a:xfrm>
            <a:custGeom>
              <a:avLst/>
              <a:gdLst/>
              <a:ahLst/>
              <a:cxnLst/>
              <a:rect l="l" t="t" r="r" b="b"/>
              <a:pathLst>
                <a:path w="31667" h="18783" extrusionOk="0">
                  <a:moveTo>
                    <a:pt x="16411" y="1"/>
                  </a:moveTo>
                  <a:cubicBezTo>
                    <a:pt x="15754" y="1"/>
                    <a:pt x="15073" y="69"/>
                    <a:pt x="14369" y="210"/>
                  </a:cubicBezTo>
                  <a:cubicBezTo>
                    <a:pt x="6239" y="1817"/>
                    <a:pt x="1" y="10419"/>
                    <a:pt x="946" y="18642"/>
                  </a:cubicBezTo>
                  <a:cubicBezTo>
                    <a:pt x="946" y="18741"/>
                    <a:pt x="1084" y="18783"/>
                    <a:pt x="1259" y="18783"/>
                  </a:cubicBezTo>
                  <a:cubicBezTo>
                    <a:pt x="1588" y="18783"/>
                    <a:pt x="2047" y="18638"/>
                    <a:pt x="1986" y="18453"/>
                  </a:cubicBezTo>
                  <a:cubicBezTo>
                    <a:pt x="1608" y="14861"/>
                    <a:pt x="2458" y="11364"/>
                    <a:pt x="4254" y="8339"/>
                  </a:cubicBezTo>
                  <a:cubicBezTo>
                    <a:pt x="6523" y="4653"/>
                    <a:pt x="10493" y="1155"/>
                    <a:pt x="14841" y="494"/>
                  </a:cubicBezTo>
                  <a:cubicBezTo>
                    <a:pt x="15205" y="447"/>
                    <a:pt x="15558" y="425"/>
                    <a:pt x="15900" y="425"/>
                  </a:cubicBezTo>
                  <a:cubicBezTo>
                    <a:pt x="19743" y="425"/>
                    <a:pt x="22290" y="3237"/>
                    <a:pt x="24199" y="6449"/>
                  </a:cubicBezTo>
                  <a:cubicBezTo>
                    <a:pt x="25239" y="8434"/>
                    <a:pt x="26373" y="10324"/>
                    <a:pt x="27413" y="12309"/>
                  </a:cubicBezTo>
                  <a:lnTo>
                    <a:pt x="29115" y="15334"/>
                  </a:lnTo>
                  <a:cubicBezTo>
                    <a:pt x="29587" y="16185"/>
                    <a:pt x="30627" y="17319"/>
                    <a:pt x="30060" y="18359"/>
                  </a:cubicBezTo>
                  <a:cubicBezTo>
                    <a:pt x="30026" y="18426"/>
                    <a:pt x="30135" y="18457"/>
                    <a:pt x="30298" y="18457"/>
                  </a:cubicBezTo>
                  <a:cubicBezTo>
                    <a:pt x="30595" y="18457"/>
                    <a:pt x="31072" y="18353"/>
                    <a:pt x="31194" y="18170"/>
                  </a:cubicBezTo>
                  <a:cubicBezTo>
                    <a:pt x="31667" y="17130"/>
                    <a:pt x="30911" y="16185"/>
                    <a:pt x="30438" y="15239"/>
                  </a:cubicBezTo>
                  <a:cubicBezTo>
                    <a:pt x="29682" y="13916"/>
                    <a:pt x="28925" y="12593"/>
                    <a:pt x="28169" y="11175"/>
                  </a:cubicBezTo>
                  <a:cubicBezTo>
                    <a:pt x="26846" y="9001"/>
                    <a:pt x="25712" y="6732"/>
                    <a:pt x="24294" y="4653"/>
                  </a:cubicBezTo>
                  <a:cubicBezTo>
                    <a:pt x="22401" y="1734"/>
                    <a:pt x="19718" y="1"/>
                    <a:pt x="1641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2467975" y="1429950"/>
              <a:ext cx="1069100" cy="556600"/>
            </a:xfrm>
            <a:custGeom>
              <a:avLst/>
              <a:gdLst/>
              <a:ahLst/>
              <a:cxnLst/>
              <a:rect l="l" t="t" r="r" b="b"/>
              <a:pathLst>
                <a:path w="42764" h="22264" extrusionOk="0">
                  <a:moveTo>
                    <a:pt x="19931" y="0"/>
                  </a:moveTo>
                  <a:cubicBezTo>
                    <a:pt x="18759" y="0"/>
                    <a:pt x="17575" y="181"/>
                    <a:pt x="16391" y="575"/>
                  </a:cubicBezTo>
                  <a:cubicBezTo>
                    <a:pt x="12610" y="1899"/>
                    <a:pt x="9679" y="4924"/>
                    <a:pt x="7222" y="8043"/>
                  </a:cubicBezTo>
                  <a:cubicBezTo>
                    <a:pt x="4008" y="12107"/>
                    <a:pt x="1550" y="16739"/>
                    <a:pt x="38" y="21655"/>
                  </a:cubicBezTo>
                  <a:cubicBezTo>
                    <a:pt x="1" y="21766"/>
                    <a:pt x="155" y="21819"/>
                    <a:pt x="360" y="21819"/>
                  </a:cubicBezTo>
                  <a:cubicBezTo>
                    <a:pt x="676" y="21819"/>
                    <a:pt x="1115" y="21694"/>
                    <a:pt x="1172" y="21465"/>
                  </a:cubicBezTo>
                  <a:cubicBezTo>
                    <a:pt x="2685" y="16456"/>
                    <a:pt x="5237" y="11729"/>
                    <a:pt x="8545" y="7665"/>
                  </a:cubicBezTo>
                  <a:cubicBezTo>
                    <a:pt x="11447" y="4057"/>
                    <a:pt x="15130" y="580"/>
                    <a:pt x="19755" y="580"/>
                  </a:cubicBezTo>
                  <a:cubicBezTo>
                    <a:pt x="20705" y="580"/>
                    <a:pt x="21694" y="726"/>
                    <a:pt x="22724" y="1048"/>
                  </a:cubicBezTo>
                  <a:cubicBezTo>
                    <a:pt x="27356" y="2466"/>
                    <a:pt x="31042" y="6341"/>
                    <a:pt x="34351" y="9650"/>
                  </a:cubicBezTo>
                  <a:cubicBezTo>
                    <a:pt x="37753" y="13147"/>
                    <a:pt x="41156" y="17117"/>
                    <a:pt x="41629" y="22127"/>
                  </a:cubicBezTo>
                  <a:cubicBezTo>
                    <a:pt x="41629" y="22222"/>
                    <a:pt x="41755" y="22264"/>
                    <a:pt x="41923" y="22264"/>
                  </a:cubicBezTo>
                  <a:cubicBezTo>
                    <a:pt x="42259" y="22264"/>
                    <a:pt x="42763" y="22096"/>
                    <a:pt x="42763" y="21844"/>
                  </a:cubicBezTo>
                  <a:cubicBezTo>
                    <a:pt x="42385" y="17590"/>
                    <a:pt x="39833" y="14092"/>
                    <a:pt x="37092" y="11068"/>
                  </a:cubicBezTo>
                  <a:cubicBezTo>
                    <a:pt x="34162" y="7759"/>
                    <a:pt x="30853" y="4356"/>
                    <a:pt x="27072" y="2088"/>
                  </a:cubicBezTo>
                  <a:cubicBezTo>
                    <a:pt x="24827" y="805"/>
                    <a:pt x="22407" y="0"/>
                    <a:pt x="1993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ángulo redondeado 4"/>
          <p:cNvSpPr/>
          <p:nvPr/>
        </p:nvSpPr>
        <p:spPr>
          <a:xfrm>
            <a:off x="1409700" y="1333500"/>
            <a:ext cx="6713220" cy="2758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647910" y="1807770"/>
            <a:ext cx="6128089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/>
            <a:r>
              <a:rPr lang="es-ES" sz="1800" b="1" dirty="0"/>
              <a:t>¿Quiénes han leído EG (2013), LS (2015</a:t>
            </a:r>
            <a:r>
              <a:rPr lang="es-ES" sz="1800" b="1" dirty="0" smtClean="0"/>
              <a:t>), </a:t>
            </a:r>
            <a:r>
              <a:rPr lang="es-ES" sz="1800" b="1" dirty="0" err="1" smtClean="0"/>
              <a:t>Dcto.Final</a:t>
            </a:r>
            <a:r>
              <a:rPr lang="es-ES" sz="1800" b="1" dirty="0" smtClean="0"/>
              <a:t>(2018</a:t>
            </a:r>
            <a:r>
              <a:rPr lang="es-ES" sz="1800" b="1" dirty="0"/>
              <a:t>), CV(2019), FT(2020)? ¿Qué aportes te han dado en cuanto a una nueva visión del mundo y cuidado del </a:t>
            </a:r>
            <a:r>
              <a:rPr lang="es-ES" sz="1800" b="1" dirty="0" smtClean="0"/>
              <a:t>ambiente,…?</a:t>
            </a:r>
            <a:endParaRPr lang="es-ES" sz="1800" b="1" dirty="0" smtClean="0"/>
          </a:p>
          <a:p>
            <a:pPr marL="0" indent="0" algn="just"/>
            <a:endParaRPr lang="es-ES" sz="1800" b="1" dirty="0"/>
          </a:p>
          <a:p>
            <a:pPr marL="0" indent="0" algn="just"/>
            <a:r>
              <a:rPr lang="es-ES" sz="1800" b="1" dirty="0" smtClean="0"/>
              <a:t>¿</a:t>
            </a:r>
            <a:r>
              <a:rPr lang="es-ES" sz="1800" b="1" dirty="0"/>
              <a:t>De qué manera podemos incidir desde la PASTORAL en la formación de personas que actúen ante la pobreza, el </a:t>
            </a:r>
            <a:r>
              <a:rPr lang="es-ES" sz="1800" b="1" dirty="0" smtClean="0"/>
              <a:t>entorno virtual, </a:t>
            </a:r>
            <a:r>
              <a:rPr lang="es-ES" sz="1800" b="1" dirty="0"/>
              <a:t>…, ya desde la época escolar? </a:t>
            </a:r>
          </a:p>
        </p:txBody>
      </p:sp>
    </p:spTree>
    <p:extLst>
      <p:ext uri="{BB962C8B-B14F-4D97-AF65-F5344CB8AC3E}">
        <p14:creationId xmlns:p14="http://schemas.microsoft.com/office/powerpoint/2010/main" val="2368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664"/>
            <a:ext cx="9144000" cy="5226164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762313" y="1811351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3. ELEMENTOS para </a:t>
            </a:r>
            <a:r>
              <a:rPr lang="es-ES" b="1" dirty="0" smtClean="0">
                <a:solidFill>
                  <a:schemeClr val="accent2">
                    <a:lumMod val="50000"/>
                  </a:schemeClr>
                </a:solidFill>
              </a:rPr>
              <a:t>CONSTRUIR 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una PROPUESTA PASTORAL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75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" name="Google Shape;2365;p50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20858327" flipH="1">
            <a:off x="6669150" y="3094728"/>
            <a:ext cx="2201402" cy="165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369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2348914" y="1997488"/>
            <a:ext cx="853669" cy="12571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7200" dirty="0"/>
              <a:t>=</a:t>
            </a:r>
            <a:endParaRPr sz="7200" dirty="0"/>
          </a:p>
        </p:txBody>
      </p:sp>
      <p:sp>
        <p:nvSpPr>
          <p:cNvPr id="2382" name="Google Shape;2382;p50"/>
          <p:cNvSpPr txBox="1">
            <a:spLocks noGrp="1"/>
          </p:cNvSpPr>
          <p:nvPr>
            <p:ph type="title"/>
          </p:nvPr>
        </p:nvSpPr>
        <p:spPr>
          <a:xfrm>
            <a:off x="7228197" y="2215300"/>
            <a:ext cx="1135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10%</a:t>
            </a:r>
            <a:endParaRPr dirty="0"/>
          </a:p>
        </p:txBody>
      </p:sp>
      <p:grpSp>
        <p:nvGrpSpPr>
          <p:cNvPr id="2384" name="Google Shape;2384;p50"/>
          <p:cNvGrpSpPr/>
          <p:nvPr/>
        </p:nvGrpSpPr>
        <p:grpSpPr>
          <a:xfrm>
            <a:off x="7037547" y="1647650"/>
            <a:ext cx="1517100" cy="1517100"/>
            <a:chOff x="2850300" y="1155300"/>
            <a:chExt cx="1517100" cy="1517100"/>
          </a:xfrm>
        </p:grpSpPr>
        <p:sp>
          <p:nvSpPr>
            <p:cNvPr id="2385" name="Google Shape;2385;p50"/>
            <p:cNvSpPr/>
            <p:nvPr/>
          </p:nvSpPr>
          <p:spPr>
            <a:xfrm>
              <a:off x="2850300" y="11553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0"/>
            <p:cNvSpPr/>
            <p:nvPr/>
          </p:nvSpPr>
          <p:spPr>
            <a:xfrm>
              <a:off x="2850300" y="1155300"/>
              <a:ext cx="1517100" cy="1517100"/>
            </a:xfrm>
            <a:prstGeom prst="blockArc">
              <a:avLst>
                <a:gd name="adj1" fmla="val 10800000"/>
                <a:gd name="adj2" fmla="val 13307568"/>
                <a:gd name="adj3" fmla="val 1267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9" y="1013201"/>
            <a:ext cx="2422401" cy="3422251"/>
          </a:xfrm>
          <a:prstGeom prst="rect">
            <a:avLst/>
          </a:prstGeom>
        </p:spPr>
      </p:pic>
      <p:sp>
        <p:nvSpPr>
          <p:cNvPr id="42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6808113" y="3382533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del total </a:t>
            </a:r>
            <a:r>
              <a:rPr lang="en-US" dirty="0" smtClean="0"/>
              <a:t>de la </a:t>
            </a:r>
            <a:r>
              <a:rPr lang="en-US" dirty="0" err="1" smtClean="0"/>
              <a:t>educación</a:t>
            </a:r>
            <a:r>
              <a:rPr lang="en-US" dirty="0" smtClean="0"/>
              <a:t> del </a:t>
            </a:r>
            <a:r>
              <a:rPr lang="en-US" dirty="0" smtClean="0"/>
              <a:t>ECUADOR</a:t>
            </a:r>
            <a:endParaRPr dirty="0"/>
          </a:p>
        </p:txBody>
      </p:sp>
      <p:sp>
        <p:nvSpPr>
          <p:cNvPr id="43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3202583" y="1351800"/>
            <a:ext cx="2736734" cy="445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 smtClean="0"/>
              <a:t>920 E.C</a:t>
            </a:r>
            <a:endParaRPr sz="2400" dirty="0"/>
          </a:p>
        </p:txBody>
      </p:sp>
      <p:sp>
        <p:nvSpPr>
          <p:cNvPr id="44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3217443" y="1992074"/>
            <a:ext cx="2714466" cy="445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 smtClean="0"/>
              <a:t>480.000 </a:t>
            </a:r>
            <a:r>
              <a:rPr lang="en-US" sz="1800" dirty="0" err="1" smtClean="0"/>
              <a:t>estudiantes</a:t>
            </a:r>
            <a:endParaRPr sz="1800" dirty="0"/>
          </a:p>
        </p:txBody>
      </p:sp>
      <p:sp>
        <p:nvSpPr>
          <p:cNvPr id="45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3195175" y="2594596"/>
            <a:ext cx="2736734" cy="445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600.000 </a:t>
            </a:r>
            <a:r>
              <a:rPr lang="en-US" dirty="0" err="1" smtClean="0"/>
              <a:t>familias</a:t>
            </a:r>
            <a:endParaRPr dirty="0"/>
          </a:p>
        </p:txBody>
      </p:sp>
      <p:sp>
        <p:nvSpPr>
          <p:cNvPr id="46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3202583" y="3234870"/>
            <a:ext cx="2736734" cy="445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26.000 </a:t>
            </a:r>
            <a:r>
              <a:rPr lang="en-US" dirty="0" err="1" smtClean="0"/>
              <a:t>docentes</a:t>
            </a:r>
            <a:endParaRPr dirty="0"/>
          </a:p>
        </p:txBody>
      </p:sp>
      <p:sp>
        <p:nvSpPr>
          <p:cNvPr id="14" name="Flecha a la derecha con bandas 13"/>
          <p:cNvSpPr/>
          <p:nvPr/>
        </p:nvSpPr>
        <p:spPr>
          <a:xfrm>
            <a:off x="6168567" y="2259255"/>
            <a:ext cx="707350" cy="46507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845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9" grpId="0" build="p"/>
      <p:bldP spid="2382" grpId="0"/>
      <p:bldP spid="42" grpId="0" build="p"/>
      <p:bldP spid="43" grpId="0" build="p" animBg="1"/>
      <p:bldP spid="44" grpId="0" build="p" animBg="1"/>
      <p:bldP spid="45" grpId="0" build="p" animBg="1"/>
      <p:bldP spid="46" grpId="0" build="p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364;p50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1128984" flipH="1">
            <a:off x="6646194" y="2743959"/>
            <a:ext cx="2213023" cy="12771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6789555" y="2937332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s-ES" dirty="0"/>
              <a:t>del total de la educación del ECUADOR</a:t>
            </a:r>
          </a:p>
        </p:txBody>
      </p:sp>
      <p:sp>
        <p:nvSpPr>
          <p:cNvPr id="43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715830" y="2724327"/>
            <a:ext cx="4819851" cy="445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 err="1" smtClean="0"/>
              <a:t>Educación</a:t>
            </a:r>
            <a:r>
              <a:rPr lang="en-US" sz="2400" dirty="0" smtClean="0"/>
              <a:t> Particular ECU</a:t>
            </a:r>
            <a:endParaRPr sz="2400" dirty="0"/>
          </a:p>
        </p:txBody>
      </p:sp>
      <p:sp>
        <p:nvSpPr>
          <p:cNvPr id="14" name="Flecha a la derecha con bandas 13"/>
          <p:cNvSpPr/>
          <p:nvPr/>
        </p:nvSpPr>
        <p:spPr>
          <a:xfrm>
            <a:off x="6168567" y="2259255"/>
            <a:ext cx="707350" cy="46507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7" name="Google Shape;2377;p50"/>
          <p:cNvGrpSpPr/>
          <p:nvPr/>
        </p:nvGrpSpPr>
        <p:grpSpPr>
          <a:xfrm>
            <a:off x="6994155" y="1281286"/>
            <a:ext cx="1517100" cy="1517100"/>
            <a:chOff x="929100" y="1155300"/>
            <a:chExt cx="1517100" cy="1517100"/>
          </a:xfrm>
        </p:grpSpPr>
        <p:sp>
          <p:nvSpPr>
            <p:cNvPr id="18" name="Google Shape;2378;p50"/>
            <p:cNvSpPr/>
            <p:nvPr/>
          </p:nvSpPr>
          <p:spPr>
            <a:xfrm>
              <a:off x="929100" y="11553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79;p50"/>
            <p:cNvSpPr/>
            <p:nvPr/>
          </p:nvSpPr>
          <p:spPr>
            <a:xfrm>
              <a:off x="929100" y="1155300"/>
              <a:ext cx="1517100" cy="1517100"/>
            </a:xfrm>
            <a:prstGeom prst="blockArc">
              <a:avLst>
                <a:gd name="adj1" fmla="val 10800000"/>
                <a:gd name="adj2" fmla="val 15208892"/>
                <a:gd name="adj3" fmla="val 1206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381;p50"/>
          <p:cNvSpPr txBox="1">
            <a:spLocks noGrp="1"/>
          </p:cNvSpPr>
          <p:nvPr>
            <p:ph type="title" idx="6"/>
          </p:nvPr>
        </p:nvSpPr>
        <p:spPr>
          <a:xfrm>
            <a:off x="7211205" y="1813261"/>
            <a:ext cx="1083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19.5%</a:t>
            </a:r>
            <a:endParaRPr dirty="0"/>
          </a:p>
        </p:txBody>
      </p:sp>
      <p:sp>
        <p:nvSpPr>
          <p:cNvPr id="7" name="Abrir llave 6"/>
          <p:cNvSpPr/>
          <p:nvPr/>
        </p:nvSpPr>
        <p:spPr>
          <a:xfrm rot="16200000">
            <a:off x="2875206" y="-481431"/>
            <a:ext cx="501097" cy="5535682"/>
          </a:xfrm>
          <a:prstGeom prst="leftBrace">
            <a:avLst>
              <a:gd name="adj1" fmla="val 8333"/>
              <a:gd name="adj2" fmla="val 5038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Subtítulo 7"/>
          <p:cNvSpPr>
            <a:spLocks noGrp="1"/>
          </p:cNvSpPr>
          <p:nvPr>
            <p:ph type="subTitle" idx="3"/>
          </p:nvPr>
        </p:nvSpPr>
        <p:spPr>
          <a:xfrm>
            <a:off x="435755" y="1496977"/>
            <a:ext cx="5311317" cy="445200"/>
          </a:xfrm>
        </p:spPr>
        <p:txBody>
          <a:bodyPr/>
          <a:lstStyle/>
          <a:p>
            <a:r>
              <a:rPr lang="es-MX" dirty="0" smtClean="0"/>
              <a:t>CONFEDEC + FEDEPAL + CORPEDUCAR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1384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 uiExpand="1" build="p" animBg="1"/>
      <p:bldP spid="14" grpId="0" animBg="1"/>
      <p:bldP spid="20" grpId="0"/>
      <p:bldP spid="7" grpId="0" animBg="1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echa a la derecha con bandas 13"/>
          <p:cNvSpPr/>
          <p:nvPr/>
        </p:nvSpPr>
        <p:spPr>
          <a:xfrm>
            <a:off x="4956678" y="2411628"/>
            <a:ext cx="707350" cy="46507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1" name="Grupo 20"/>
          <p:cNvGrpSpPr/>
          <p:nvPr/>
        </p:nvGrpSpPr>
        <p:grpSpPr>
          <a:xfrm>
            <a:off x="5969978" y="1272872"/>
            <a:ext cx="2538579" cy="2506842"/>
            <a:chOff x="2043050" y="1907174"/>
            <a:chExt cx="2205533" cy="2177959"/>
          </a:xfrm>
        </p:grpSpPr>
        <p:sp>
          <p:nvSpPr>
            <p:cNvPr id="22" name="Elipse 21"/>
            <p:cNvSpPr/>
            <p:nvPr/>
          </p:nvSpPr>
          <p:spPr>
            <a:xfrm>
              <a:off x="2043050" y="1907174"/>
              <a:ext cx="2205533" cy="21087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800" b="1" dirty="0" smtClean="0">
                  <a:solidFill>
                    <a:schemeClr val="bg2">
                      <a:lumMod val="50000"/>
                    </a:schemeClr>
                  </a:solidFill>
                </a:rPr>
                <a:t>5° dimensión del PEI</a:t>
              </a:r>
            </a:p>
            <a:p>
              <a:pPr algn="ctr"/>
              <a:r>
                <a:rPr lang="es-ES" sz="1800" b="1" dirty="0" smtClean="0">
                  <a:solidFill>
                    <a:schemeClr val="bg2">
                      <a:lumMod val="50000"/>
                    </a:schemeClr>
                  </a:solidFill>
                </a:rPr>
                <a:t>PASTORAL </a:t>
              </a:r>
              <a:r>
                <a:rPr lang="es-ES" sz="1800" b="1" dirty="0" smtClean="0">
                  <a:solidFill>
                    <a:schemeClr val="bg2">
                      <a:lumMod val="50000"/>
                    </a:schemeClr>
                  </a:solidFill>
                </a:rPr>
                <a:t>%</a:t>
              </a:r>
              <a:r>
                <a:rPr lang="es-MX" sz="1800" b="1" dirty="0">
                  <a:solidFill>
                    <a:schemeClr val="bg2">
                      <a:lumMod val="50000"/>
                    </a:schemeClr>
                  </a:solidFill>
                </a:rPr>
                <a:t>?</a:t>
              </a:r>
              <a:endParaRPr lang="es-ES" sz="1800" b="1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939" y="1977839"/>
              <a:ext cx="1490364" cy="2107294"/>
            </a:xfrm>
            <a:prstGeom prst="rect">
              <a:avLst/>
            </a:prstGeom>
          </p:spPr>
        </p:pic>
      </p:grpSp>
      <p:sp>
        <p:nvSpPr>
          <p:cNvPr id="24" name="Google Shape;2380;p50"/>
          <p:cNvSpPr txBox="1">
            <a:spLocks noGrp="1"/>
          </p:cNvSpPr>
          <p:nvPr>
            <p:ph type="title" idx="2"/>
          </p:nvPr>
        </p:nvSpPr>
        <p:spPr>
          <a:xfrm>
            <a:off x="818138" y="1354208"/>
            <a:ext cx="1135800" cy="445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40%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25" name="Google Shape;2387;p50"/>
          <p:cNvGrpSpPr/>
          <p:nvPr/>
        </p:nvGrpSpPr>
        <p:grpSpPr>
          <a:xfrm>
            <a:off x="1707670" y="1727929"/>
            <a:ext cx="1517100" cy="1517100"/>
            <a:chOff x="4779850" y="1155300"/>
            <a:chExt cx="1517100" cy="1517100"/>
          </a:xfrm>
        </p:grpSpPr>
        <p:sp>
          <p:nvSpPr>
            <p:cNvPr id="26" name="Google Shape;2388;p50"/>
            <p:cNvSpPr/>
            <p:nvPr/>
          </p:nvSpPr>
          <p:spPr>
            <a:xfrm>
              <a:off x="4779850" y="1155300"/>
              <a:ext cx="1517100" cy="1517100"/>
            </a:xfrm>
            <a:prstGeom prst="donut">
              <a:avLst>
                <a:gd name="adj" fmla="val 12713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89;p50"/>
            <p:cNvSpPr/>
            <p:nvPr/>
          </p:nvSpPr>
          <p:spPr>
            <a:xfrm>
              <a:off x="4779850" y="1155300"/>
              <a:ext cx="1517100" cy="1517100"/>
            </a:xfrm>
            <a:prstGeom prst="blockArc">
              <a:avLst>
                <a:gd name="adj1" fmla="val 10800000"/>
                <a:gd name="adj2" fmla="val 19021784"/>
                <a:gd name="adj3" fmla="val 1230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380;p50"/>
          <p:cNvSpPr txBox="1">
            <a:spLocks noGrp="1"/>
          </p:cNvSpPr>
          <p:nvPr>
            <p:ph type="title" idx="2"/>
          </p:nvPr>
        </p:nvSpPr>
        <p:spPr>
          <a:xfrm>
            <a:off x="3279143" y="2486479"/>
            <a:ext cx="1135800" cy="3902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60%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1503070" y="2173129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600" dirty="0" smtClean="0"/>
              <a:t>ERE</a:t>
            </a:r>
            <a:endParaRPr sz="3600" dirty="0"/>
          </a:p>
        </p:txBody>
      </p:sp>
      <p:sp>
        <p:nvSpPr>
          <p:cNvPr id="30" name="Google Shape;2369;p50"/>
          <p:cNvSpPr txBox="1">
            <a:spLocks noGrp="1"/>
          </p:cNvSpPr>
          <p:nvPr>
            <p:ph type="subTitle" idx="3"/>
          </p:nvPr>
        </p:nvSpPr>
        <p:spPr>
          <a:xfrm>
            <a:off x="1041272" y="1799408"/>
            <a:ext cx="821531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600" dirty="0" smtClean="0"/>
              <a:t>?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369896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8" grpId="0" animBg="1"/>
      <p:bldP spid="29" grpId="0" build="p"/>
      <p:bldP spid="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34179" y="-1024"/>
            <a:ext cx="9178179" cy="5215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21" y="626400"/>
            <a:ext cx="5930333" cy="4141350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23272" y="0"/>
            <a:ext cx="8431819" cy="681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s-ES" sz="1600" b="1" dirty="0"/>
              <a:t>3. ELEMENTOS para HILVANAR una PROPUESTA PASTORAL</a:t>
            </a:r>
            <a:endParaRPr lang="es-ES" sz="1600" b="1" dirty="0"/>
          </a:p>
        </p:txBody>
      </p:sp>
      <p:sp>
        <p:nvSpPr>
          <p:cNvPr id="5" name="Rombo 4"/>
          <p:cNvSpPr/>
          <p:nvPr/>
        </p:nvSpPr>
        <p:spPr>
          <a:xfrm>
            <a:off x="51835" y="566185"/>
            <a:ext cx="3484320" cy="348432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Magisterio P. Francisco 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 cultura sociedad iglesia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MX" b="1" dirty="0" smtClean="0">
                <a:solidFill>
                  <a:schemeClr val="tx1">
                    <a:lumMod val="50000"/>
                  </a:schemeClr>
                </a:solidFill>
              </a:rPr>
              <a:t>VR-EC-PJ 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s-MX" b="1" dirty="0" smtClean="0">
                <a:solidFill>
                  <a:schemeClr val="tx1">
                    <a:lumMod val="50000"/>
                  </a:schemeClr>
                </a:solidFill>
              </a:rPr>
              <a:t>→POLIEDRO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. CV 207; FT. 215,261. 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613342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13637" cy="5143500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23273" y="135731"/>
            <a:ext cx="6098934" cy="37147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s-ES" sz="1600" b="1" dirty="0"/>
              <a:t>3. ELEMENTOS para HILVANAR una PROPUESTA PASTORAL</a:t>
            </a:r>
          </a:p>
        </p:txBody>
      </p:sp>
      <p:sp>
        <p:nvSpPr>
          <p:cNvPr id="22" name="Rombo 21"/>
          <p:cNvSpPr/>
          <p:nvPr/>
        </p:nvSpPr>
        <p:spPr>
          <a:xfrm>
            <a:off x="870706" y="595271"/>
            <a:ext cx="4399694" cy="4399694"/>
          </a:xfrm>
          <a:prstGeom prst="diamond">
            <a:avLst/>
          </a:prstGeom>
          <a:solidFill>
            <a:srgbClr val="E3FDCF"/>
          </a:solidFill>
          <a:ln>
            <a:solidFill>
              <a:srgbClr val="BDFA9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MX" sz="12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ctr"/>
            <a:endParaRPr lang="es-MX" sz="1200" b="1" dirty="0">
              <a:solidFill>
                <a:schemeClr val="tx1">
                  <a:lumMod val="50000"/>
                </a:schemeClr>
              </a:solidFill>
            </a:endParaRPr>
          </a:p>
          <a:p>
            <a:pPr lvl="0" algn="ctr"/>
            <a:r>
              <a:rPr lang="es-MX" sz="1200" b="1" dirty="0" smtClean="0">
                <a:solidFill>
                  <a:schemeClr val="tx1">
                    <a:lumMod val="50000"/>
                  </a:schemeClr>
                </a:solidFill>
              </a:rPr>
              <a:t>P.J</a:t>
            </a:r>
            <a:r>
              <a:rPr lang="es-MX" sz="12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s-MX" sz="1200" b="1" dirty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</a:t>
            </a:r>
            <a:r>
              <a:rPr lang="es-MX" sz="1200" b="1" dirty="0">
                <a:solidFill>
                  <a:schemeClr val="tx1">
                    <a:lumMod val="50000"/>
                  </a:schemeClr>
                </a:solidFill>
              </a:rPr>
              <a:t> Promover procesos educativos que cultiven CONSCIENTEMENTE=solidaridad, amistad social, fraternidad universal, cultura del encuentro, cuidar de ¨frágiles¨</a:t>
            </a:r>
            <a:r>
              <a:rPr lang="es-MX" sz="1200" b="1" dirty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</a:t>
            </a:r>
            <a:r>
              <a:rPr lang="es-MX" sz="1200" b="1" dirty="0">
                <a:solidFill>
                  <a:schemeClr val="tx1">
                    <a:lumMod val="50000"/>
                  </a:schemeClr>
                </a:solidFill>
              </a:rPr>
              <a:t> migrantes, prófugos, refugiados, niños, jóvenes, mujeres, ancianos, casa </a:t>
            </a:r>
            <a:r>
              <a:rPr lang="es-MX" sz="1200" b="1" dirty="0" smtClean="0">
                <a:solidFill>
                  <a:schemeClr val="tx1">
                    <a:lumMod val="50000"/>
                  </a:schemeClr>
                </a:solidFill>
              </a:rPr>
              <a:t>común,…</a:t>
            </a:r>
            <a:r>
              <a:rPr lang="es-MX" sz="1600" b="1" dirty="0" smtClean="0"/>
              <a:t>, </a:t>
            </a:r>
            <a:r>
              <a:rPr lang="es-MX" sz="1200" b="1" dirty="0"/>
              <a:t>…</a:t>
            </a:r>
            <a:endParaRPr lang="en-US" sz="1200" b="1" dirty="0"/>
          </a:p>
          <a:p>
            <a:pPr algn="ctr"/>
            <a:endParaRPr lang="es-MX" b="1" dirty="0"/>
          </a:p>
        </p:txBody>
      </p:sp>
      <p:sp>
        <p:nvSpPr>
          <p:cNvPr id="23" name="Rombo 22"/>
          <p:cNvSpPr/>
          <p:nvPr/>
        </p:nvSpPr>
        <p:spPr>
          <a:xfrm>
            <a:off x="4810131" y="135731"/>
            <a:ext cx="4403505" cy="419068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 smtClean="0"/>
              <a:t>P.J</a:t>
            </a:r>
            <a:r>
              <a:rPr lang="es-ES" sz="1200" b="1" dirty="0"/>
              <a:t>.→ AMOR, ternura, compasión, vinculo, afecto, ¨hogar¨, uno a uno, lo relacional, sinodal, encuentro de joven a joven (artesanal), espacios apropiados(lugares propios ,libertad, compartir sus intereses, flexibilidad, experiencias, experiencia de Dios, fe perdurable, sin juicios,…) 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2067784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13637" cy="5143500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23273" y="135731"/>
            <a:ext cx="6098934" cy="37147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s-ES" sz="1600" b="1" dirty="0"/>
              <a:t>3. ELEMENTOS para HILVANAR una PROPUESTA PASTORAL</a:t>
            </a:r>
          </a:p>
        </p:txBody>
      </p:sp>
      <p:sp>
        <p:nvSpPr>
          <p:cNvPr id="25" name="Rombo 24"/>
          <p:cNvSpPr/>
          <p:nvPr/>
        </p:nvSpPr>
        <p:spPr>
          <a:xfrm>
            <a:off x="-10283" y="464323"/>
            <a:ext cx="3523883" cy="3523883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inter/</a:t>
            </a:r>
            <a:r>
              <a:rPr lang="es-MX" b="1" dirty="0" err="1">
                <a:solidFill>
                  <a:schemeClr val="tx1">
                    <a:lumMod val="50000"/>
                  </a:schemeClr>
                </a:solidFill>
              </a:rPr>
              <a:t>trans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es-MX" b="1" dirty="0" err="1">
                <a:solidFill>
                  <a:schemeClr val="tx1">
                    <a:lumMod val="50000"/>
                  </a:schemeClr>
                </a:solidFill>
              </a:rPr>
              <a:t>intra</a:t>
            </a:r>
            <a:r>
              <a:rPr lang="es-MX" b="1" dirty="0" smtClean="0">
                <a:solidFill>
                  <a:schemeClr val="tx1">
                    <a:lumMod val="50000"/>
                  </a:schemeClr>
                </a:solidFill>
              </a:rPr>
              <a:t>/</a:t>
            </a:r>
          </a:p>
          <a:p>
            <a:pPr lvl="0" algn="ctr"/>
            <a:r>
              <a:rPr lang="es-MX" b="1" dirty="0" smtClean="0">
                <a:solidFill>
                  <a:schemeClr val="tx1">
                    <a:lumMod val="50000"/>
                  </a:schemeClr>
                </a:solidFill>
              </a:rPr>
              <a:t>disciplinas</a:t>
            </a: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, generaciones, congregaciones, … 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s-MX" b="1" dirty="0"/>
          </a:p>
        </p:txBody>
      </p:sp>
      <p:sp>
        <p:nvSpPr>
          <p:cNvPr id="26" name="Rombo 25"/>
          <p:cNvSpPr/>
          <p:nvPr/>
        </p:nvSpPr>
        <p:spPr>
          <a:xfrm>
            <a:off x="2682914" y="1419654"/>
            <a:ext cx="3539293" cy="3539293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evangelizar entornos virtuales (aprendizajes, juegos, redes sociales, compras, eventos, …)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s-MX" b="1" dirty="0"/>
          </a:p>
        </p:txBody>
      </p:sp>
      <p:sp>
        <p:nvSpPr>
          <p:cNvPr id="27" name="Rombo 26"/>
          <p:cNvSpPr/>
          <p:nvPr/>
        </p:nvSpPr>
        <p:spPr>
          <a:xfrm>
            <a:off x="5197556" y="0"/>
            <a:ext cx="4026362" cy="4026362"/>
          </a:xfrm>
          <a:prstGeom prst="diamon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sz="1100" b="1" dirty="0"/>
              <a:t>P.J.</a:t>
            </a:r>
            <a:r>
              <a:rPr lang="es-MX" sz="1100" b="1" dirty="0">
                <a:sym typeface="Segoe UI Emoji" panose="020B0502040204020203" pitchFamily="34" charset="0"/>
              </a:rPr>
              <a:t>→</a:t>
            </a:r>
            <a:r>
              <a:rPr lang="es-MX" sz="1100" b="1" dirty="0"/>
              <a:t> evangélica,  popular, comunitaria, misionera, poliédrica, paciente en los procesos, </a:t>
            </a:r>
            <a:r>
              <a:rPr lang="es-MX" sz="1100" b="1" dirty="0" smtClean="0"/>
              <a:t>reconciliadora/reconciliada. misericordiosa</a:t>
            </a:r>
            <a:r>
              <a:rPr lang="es-MX" sz="1100" b="1" dirty="0"/>
              <a:t>, pacificadora, lugar de encuentro y relación, en ¨salida¨, en redes/en red, inclusiva/incluyente</a:t>
            </a:r>
            <a:r>
              <a:rPr lang="es-MX" b="1" dirty="0"/>
              <a:t>, …</a:t>
            </a:r>
            <a:endParaRPr lang="en-US" b="1" dirty="0"/>
          </a:p>
          <a:p>
            <a:pPr algn="ctr"/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425340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uiExpand="1" build="p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08960" cy="51435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409700" y="1333500"/>
            <a:ext cx="6713220" cy="2758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97950" y="1807770"/>
            <a:ext cx="5933700" cy="1809900"/>
          </a:xfrm>
        </p:spPr>
        <p:txBody>
          <a:bodyPr/>
          <a:lstStyle/>
          <a:p>
            <a:r>
              <a:rPr lang="es-MX" sz="4400" b="1" dirty="0"/>
              <a:t>¿tu obra ACREDITARÍA como EC?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90177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08960" cy="51435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409700" y="1333500"/>
            <a:ext cx="6713220" cy="2758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9460" y="1902870"/>
            <a:ext cx="5933700" cy="1809900"/>
          </a:xfrm>
        </p:spPr>
        <p:txBody>
          <a:bodyPr/>
          <a:lstStyle/>
          <a:p>
            <a:r>
              <a:rPr lang="es-MX" sz="4400" b="1" dirty="0" smtClean="0"/>
              <a:t>MUCHAS GRACIAS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0193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762313" y="1811351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1. ACERCAMIENTO a una REALIDAD DISTORSIONADA de la PASTORAL en una E.C.</a:t>
            </a:r>
            <a:endParaRPr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3729600" y="386410"/>
            <a:ext cx="5115454" cy="681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/>
              <a:t>1. ACERCAMIENTO a una REALIDAD DISTORSIONADA de la PASTORAL en una E.C.</a:t>
            </a:r>
            <a:endParaRPr sz="1600" b="1" dirty="0"/>
          </a:p>
        </p:txBody>
      </p:sp>
      <p:sp>
        <p:nvSpPr>
          <p:cNvPr id="3" name="Google Shape;2163;p40"/>
          <p:cNvSpPr txBox="1">
            <a:spLocks/>
          </p:cNvSpPr>
          <p:nvPr/>
        </p:nvSpPr>
        <p:spPr>
          <a:xfrm>
            <a:off x="235446" y="1244955"/>
            <a:ext cx="2748439" cy="737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p</a:t>
            </a:r>
            <a:r>
              <a:rPr lang="en-US" b="1" dirty="0" err="1" smtClean="0"/>
              <a:t>oca</a:t>
            </a:r>
            <a:r>
              <a:rPr lang="en-US" b="1" dirty="0" smtClean="0"/>
              <a:t> </a:t>
            </a:r>
            <a:r>
              <a:rPr lang="en-US" b="1" dirty="0" err="1" smtClean="0"/>
              <a:t>conciencia</a:t>
            </a:r>
            <a:r>
              <a:rPr lang="en-US" b="1" dirty="0" smtClean="0"/>
              <a:t> </a:t>
            </a:r>
            <a:r>
              <a:rPr lang="en-US" b="1" dirty="0" err="1" smtClean="0"/>
              <a:t>identidad</a:t>
            </a:r>
            <a:r>
              <a:rPr lang="en-US" b="1" dirty="0" smtClean="0"/>
              <a:t> </a:t>
            </a:r>
            <a:r>
              <a:rPr lang="en-US" b="1" dirty="0" err="1" smtClean="0"/>
              <a:t>CATÓLICA→conciencia</a:t>
            </a:r>
            <a:r>
              <a:rPr lang="en-US" b="1" dirty="0" smtClean="0"/>
              <a:t> </a:t>
            </a:r>
            <a:r>
              <a:rPr lang="en-US" b="1" dirty="0" err="1" smtClean="0"/>
              <a:t>anestesiada</a:t>
            </a:r>
            <a:r>
              <a:rPr lang="en-US" b="1" dirty="0" smtClean="0"/>
              <a:t> (FT. 275)</a:t>
            </a:r>
            <a:endParaRPr lang="en-US" b="1" dirty="0"/>
          </a:p>
        </p:txBody>
      </p:sp>
      <p:sp>
        <p:nvSpPr>
          <p:cNvPr id="5" name="Google Shape;2163;p40"/>
          <p:cNvSpPr txBox="1">
            <a:spLocks/>
          </p:cNvSpPr>
          <p:nvPr/>
        </p:nvSpPr>
        <p:spPr>
          <a:xfrm>
            <a:off x="212110" y="2116576"/>
            <a:ext cx="2771775" cy="737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a</a:t>
            </a:r>
            <a:r>
              <a:rPr lang="en-US" b="1" dirty="0" err="1" smtClean="0"/>
              <a:t>usencia</a:t>
            </a:r>
            <a:r>
              <a:rPr lang="en-US" b="1" dirty="0" smtClean="0"/>
              <a:t> Proyecto </a:t>
            </a:r>
            <a:r>
              <a:rPr lang="en-US" b="1" dirty="0" err="1" smtClean="0"/>
              <a:t>consensuado</a:t>
            </a:r>
            <a:r>
              <a:rPr lang="en-US" b="1" dirty="0" smtClean="0"/>
              <a:t> DIMENSIÓN PASTORAL</a:t>
            </a:r>
            <a:endParaRPr lang="en-US" b="1" dirty="0"/>
          </a:p>
        </p:txBody>
      </p:sp>
      <p:sp>
        <p:nvSpPr>
          <p:cNvPr id="6" name="Google Shape;2163;p40"/>
          <p:cNvSpPr txBox="1">
            <a:spLocks/>
          </p:cNvSpPr>
          <p:nvPr/>
        </p:nvSpPr>
        <p:spPr>
          <a:xfrm>
            <a:off x="6025601" y="1229618"/>
            <a:ext cx="2771775" cy="737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/>
              <a:t>inadecuada</a:t>
            </a:r>
            <a:r>
              <a:rPr lang="en-US" b="1" dirty="0" smtClean="0"/>
              <a:t> </a:t>
            </a:r>
            <a:r>
              <a:rPr lang="en-US" b="1" dirty="0" err="1" smtClean="0"/>
              <a:t>selección</a:t>
            </a:r>
            <a:r>
              <a:rPr lang="en-US" b="1" dirty="0" smtClean="0"/>
              <a:t> de personal</a:t>
            </a:r>
            <a:endParaRPr lang="en-US" b="1" dirty="0"/>
          </a:p>
        </p:txBody>
      </p:sp>
      <p:sp>
        <p:nvSpPr>
          <p:cNvPr id="7" name="Google Shape;2163;p40"/>
          <p:cNvSpPr txBox="1">
            <a:spLocks/>
          </p:cNvSpPr>
          <p:nvPr/>
        </p:nvSpPr>
        <p:spPr>
          <a:xfrm>
            <a:off x="3136861" y="2116933"/>
            <a:ext cx="2748439" cy="770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/>
              <a:t>d</a:t>
            </a:r>
            <a:r>
              <a:rPr lang="en-US" sz="1200" b="1" dirty="0" err="1" smtClean="0"/>
              <a:t>esconocimiento</a:t>
            </a:r>
            <a:r>
              <a:rPr lang="en-US" sz="1200" b="1" dirty="0" smtClean="0"/>
              <a:t> del </a:t>
            </a:r>
            <a:r>
              <a:rPr lang="en-US" sz="1200" b="1" dirty="0" err="1" smtClean="0"/>
              <a:t>poder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los</a:t>
            </a:r>
            <a:r>
              <a:rPr lang="en-US" sz="1200" b="1" dirty="0" smtClean="0"/>
              <a:t> ¨</a:t>
            </a:r>
            <a:r>
              <a:rPr lang="en-US" sz="1200" b="1" dirty="0" err="1" smtClean="0"/>
              <a:t>entornos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virtuales</a:t>
            </a:r>
            <a:r>
              <a:rPr lang="en-US" sz="1200" b="1" dirty="0" smtClean="0"/>
              <a:t>¨ </a:t>
            </a:r>
            <a:r>
              <a:rPr lang="en-US" sz="1200" b="1" dirty="0" err="1" smtClean="0"/>
              <a:t>en</a:t>
            </a:r>
            <a:r>
              <a:rPr lang="en-US" sz="1200" b="1" dirty="0" smtClean="0"/>
              <a:t> la </a:t>
            </a:r>
            <a:r>
              <a:rPr lang="en-US" sz="1200" b="1" dirty="0" err="1" smtClean="0"/>
              <a:t>evengelización</a:t>
            </a:r>
            <a:endParaRPr lang="en-US" sz="1200" b="1" dirty="0"/>
          </a:p>
        </p:txBody>
      </p:sp>
      <p:sp>
        <p:nvSpPr>
          <p:cNvPr id="8" name="Google Shape;2163;p40"/>
          <p:cNvSpPr txBox="1">
            <a:spLocks/>
          </p:cNvSpPr>
          <p:nvPr/>
        </p:nvSpPr>
        <p:spPr>
          <a:xfrm>
            <a:off x="6025603" y="2105950"/>
            <a:ext cx="2771775" cy="770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p</a:t>
            </a:r>
            <a:r>
              <a:rPr lang="en-US" b="1" dirty="0" err="1" smtClean="0"/>
              <a:t>rioridad</a:t>
            </a:r>
            <a:r>
              <a:rPr lang="en-US" b="1" dirty="0" smtClean="0"/>
              <a:t> a lo </a:t>
            </a:r>
            <a:r>
              <a:rPr lang="en-US" b="1" dirty="0" err="1" smtClean="0"/>
              <a:t>académico</a:t>
            </a:r>
            <a:r>
              <a:rPr lang="en-US" b="1" dirty="0" smtClean="0"/>
              <a:t>/</a:t>
            </a:r>
            <a:r>
              <a:rPr lang="en-US" b="1" dirty="0" err="1" smtClean="0"/>
              <a:t>normativo</a:t>
            </a:r>
            <a:endParaRPr lang="en-US" b="1" dirty="0"/>
          </a:p>
        </p:txBody>
      </p:sp>
      <p:sp>
        <p:nvSpPr>
          <p:cNvPr id="9" name="Google Shape;2163;p40"/>
          <p:cNvSpPr txBox="1">
            <a:spLocks/>
          </p:cNvSpPr>
          <p:nvPr/>
        </p:nvSpPr>
        <p:spPr>
          <a:xfrm>
            <a:off x="3113022" y="3016137"/>
            <a:ext cx="2771775" cy="770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c</a:t>
            </a:r>
            <a:r>
              <a:rPr lang="en-US" b="1" dirty="0" smtClean="0"/>
              <a:t>urriculum NO </a:t>
            </a:r>
            <a:r>
              <a:rPr lang="en-US" b="1" dirty="0" err="1" smtClean="0"/>
              <a:t>evangelizado</a:t>
            </a:r>
            <a:endParaRPr lang="en-US" b="1" dirty="0"/>
          </a:p>
        </p:txBody>
      </p:sp>
      <p:sp>
        <p:nvSpPr>
          <p:cNvPr id="10" name="Google Shape;2163;p40"/>
          <p:cNvSpPr txBox="1">
            <a:spLocks/>
          </p:cNvSpPr>
          <p:nvPr/>
        </p:nvSpPr>
        <p:spPr>
          <a:xfrm>
            <a:off x="6025601" y="3026157"/>
            <a:ext cx="2748439" cy="7706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d</a:t>
            </a:r>
            <a:r>
              <a:rPr lang="en-US" b="1" dirty="0" err="1" smtClean="0"/>
              <a:t>esconexión</a:t>
            </a:r>
            <a:r>
              <a:rPr lang="en-US" b="1" dirty="0" smtClean="0"/>
              <a:t> con PEG, LS, FT, EG,CV, …</a:t>
            </a:r>
            <a:endParaRPr lang="en-US" b="1" dirty="0"/>
          </a:p>
        </p:txBody>
      </p:sp>
      <p:sp>
        <p:nvSpPr>
          <p:cNvPr id="12" name="Google Shape;2163;p40"/>
          <p:cNvSpPr txBox="1">
            <a:spLocks/>
          </p:cNvSpPr>
          <p:nvPr/>
        </p:nvSpPr>
        <p:spPr>
          <a:xfrm>
            <a:off x="3103483" y="3926415"/>
            <a:ext cx="2771775" cy="770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d</a:t>
            </a:r>
            <a:r>
              <a:rPr lang="en-US" b="1" dirty="0" err="1" smtClean="0"/>
              <a:t>esvinculación</a:t>
            </a:r>
            <a:r>
              <a:rPr lang="en-US" b="1" dirty="0" smtClean="0"/>
              <a:t> de la </a:t>
            </a:r>
            <a:r>
              <a:rPr lang="en-US" b="1" dirty="0" err="1" smtClean="0"/>
              <a:t>realidad</a:t>
            </a:r>
            <a:r>
              <a:rPr lang="en-US" b="1" dirty="0" smtClean="0"/>
              <a:t> </a:t>
            </a:r>
            <a:r>
              <a:rPr lang="en-US" b="1" dirty="0" err="1" smtClean="0"/>
              <a:t>circundante</a:t>
            </a:r>
            <a:endParaRPr lang="en-US" b="1" dirty="0"/>
          </a:p>
        </p:txBody>
      </p:sp>
      <p:sp>
        <p:nvSpPr>
          <p:cNvPr id="13" name="Google Shape;2163;p40"/>
          <p:cNvSpPr txBox="1">
            <a:spLocks/>
          </p:cNvSpPr>
          <p:nvPr/>
        </p:nvSpPr>
        <p:spPr>
          <a:xfrm>
            <a:off x="6025601" y="3926414"/>
            <a:ext cx="2748439" cy="770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d</a:t>
            </a:r>
            <a:r>
              <a:rPr lang="en-US" b="1" dirty="0" err="1" smtClean="0"/>
              <a:t>ocentes</a:t>
            </a:r>
            <a:r>
              <a:rPr lang="en-US" b="1" dirty="0" smtClean="0"/>
              <a:t> </a:t>
            </a:r>
            <a:r>
              <a:rPr lang="en-US" b="1" dirty="0" err="1" smtClean="0"/>
              <a:t>capacitados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instrumentación</a:t>
            </a:r>
            <a:r>
              <a:rPr lang="en-US" b="1" dirty="0" smtClean="0"/>
              <a:t> NO </a:t>
            </a:r>
            <a:r>
              <a:rPr lang="en-US" b="1" dirty="0" err="1" smtClean="0"/>
              <a:t>evangelizados</a:t>
            </a:r>
            <a:endParaRPr lang="en-US" b="1" dirty="0"/>
          </a:p>
        </p:txBody>
      </p:sp>
      <p:sp>
        <p:nvSpPr>
          <p:cNvPr id="14" name="Google Shape;2163;p40"/>
          <p:cNvSpPr txBox="1">
            <a:spLocks/>
          </p:cNvSpPr>
          <p:nvPr/>
        </p:nvSpPr>
        <p:spPr>
          <a:xfrm>
            <a:off x="223778" y="3907752"/>
            <a:ext cx="2729361" cy="7706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/>
              <a:t>proliferación</a:t>
            </a:r>
            <a:r>
              <a:rPr lang="en-US" b="1" dirty="0" smtClean="0"/>
              <a:t> de </a:t>
            </a:r>
            <a:r>
              <a:rPr lang="en-US" b="1" dirty="0" err="1" smtClean="0"/>
              <a:t>actividades</a:t>
            </a:r>
            <a:r>
              <a:rPr lang="en-US" b="1" dirty="0" smtClean="0"/>
              <a:t> </a:t>
            </a:r>
            <a:r>
              <a:rPr lang="en-US" b="1" dirty="0" err="1" smtClean="0"/>
              <a:t>inconexas</a:t>
            </a:r>
            <a:endParaRPr lang="en-US" b="1" dirty="0"/>
          </a:p>
        </p:txBody>
      </p:sp>
      <p:sp>
        <p:nvSpPr>
          <p:cNvPr id="19" name="Google Shape;2163;p40"/>
          <p:cNvSpPr txBox="1">
            <a:spLocks/>
          </p:cNvSpPr>
          <p:nvPr/>
        </p:nvSpPr>
        <p:spPr>
          <a:xfrm>
            <a:off x="200443" y="2988197"/>
            <a:ext cx="2771775" cy="770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PPFF </a:t>
            </a:r>
            <a:r>
              <a:rPr lang="en-US" b="1" dirty="0" err="1" smtClean="0"/>
              <a:t>usuarios</a:t>
            </a:r>
            <a:r>
              <a:rPr lang="en-US" b="1" dirty="0" smtClean="0"/>
              <a:t> – NO </a:t>
            </a:r>
            <a:r>
              <a:rPr lang="en-US" b="1" dirty="0" err="1" smtClean="0"/>
              <a:t>incluidos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agentes</a:t>
            </a:r>
            <a:endParaRPr lang="en-US" b="1" dirty="0"/>
          </a:p>
        </p:txBody>
      </p:sp>
      <p:sp>
        <p:nvSpPr>
          <p:cNvPr id="16" name="Google Shape;2163;p40"/>
          <p:cNvSpPr txBox="1">
            <a:spLocks/>
          </p:cNvSpPr>
          <p:nvPr/>
        </p:nvSpPr>
        <p:spPr>
          <a:xfrm>
            <a:off x="223779" y="392328"/>
            <a:ext cx="2748439" cy="73781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 err="1" smtClean="0"/>
              <a:t>P.Francisco</a:t>
            </a:r>
            <a:r>
              <a:rPr lang="en-US" b="1" dirty="0" smtClean="0"/>
              <a:t> →</a:t>
            </a:r>
            <a:r>
              <a:rPr lang="en-US" b="1" dirty="0" err="1" smtClean="0"/>
              <a:t>COVID-postCOVID→castrofe</a:t>
            </a:r>
            <a:r>
              <a:rPr lang="en-US" b="1" dirty="0" smtClean="0"/>
              <a:t> </a:t>
            </a:r>
            <a:r>
              <a:rPr lang="en-US" b="1" dirty="0" err="1" smtClean="0"/>
              <a:t>educativa</a:t>
            </a:r>
            <a:endParaRPr lang="en-US" b="1" dirty="0"/>
          </a:p>
        </p:txBody>
      </p:sp>
      <p:sp>
        <p:nvSpPr>
          <p:cNvPr id="17" name="Google Shape;2163;p40"/>
          <p:cNvSpPr txBox="1">
            <a:spLocks/>
          </p:cNvSpPr>
          <p:nvPr/>
        </p:nvSpPr>
        <p:spPr>
          <a:xfrm>
            <a:off x="3113022" y="1229618"/>
            <a:ext cx="2771775" cy="737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EC. </a:t>
            </a:r>
            <a:r>
              <a:rPr lang="en-US" b="1" dirty="0" err="1"/>
              <a:t>a</a:t>
            </a:r>
            <a:r>
              <a:rPr lang="en-US" b="1" dirty="0" err="1" smtClean="0"/>
              <a:t>utoreferencial</a:t>
            </a:r>
            <a:r>
              <a:rPr lang="en-US" b="1" dirty="0" smtClean="0"/>
              <a:t>, </a:t>
            </a:r>
            <a:r>
              <a:rPr lang="en-US" b="1" dirty="0" err="1" smtClean="0"/>
              <a:t>en</a:t>
            </a:r>
            <a:r>
              <a:rPr lang="en-US" b="1" dirty="0" smtClean="0"/>
              <a:t> ¨bunker¨→solo </a:t>
            </a:r>
            <a:r>
              <a:rPr lang="en-US" b="1" dirty="0" err="1" smtClean="0"/>
              <a:t>preservación</a:t>
            </a:r>
            <a:r>
              <a:rPr lang="en-US" b="1" dirty="0" smtClean="0"/>
              <a:t>(CV 221)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6922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9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3;p40"/>
          <p:cNvSpPr txBox="1">
            <a:spLocks/>
          </p:cNvSpPr>
          <p:nvPr/>
        </p:nvSpPr>
        <p:spPr>
          <a:xfrm>
            <a:off x="2972582" y="1229585"/>
            <a:ext cx="2666816" cy="7873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 smtClean="0"/>
              <a:t>Aislamiento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institucional</a:t>
            </a:r>
            <a:r>
              <a:rPr lang="en-US" sz="1200" b="1" dirty="0" smtClean="0"/>
              <a:t> → </a:t>
            </a:r>
            <a:r>
              <a:rPr lang="en-US" sz="1200" b="1" dirty="0" err="1" smtClean="0"/>
              <a:t>carisma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por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encima</a:t>
            </a:r>
            <a:r>
              <a:rPr lang="en-US" sz="1200" b="1" dirty="0" smtClean="0"/>
              <a:t> de EVANGELIO</a:t>
            </a:r>
            <a:endParaRPr lang="en-US" sz="1200" b="1" dirty="0"/>
          </a:p>
        </p:txBody>
      </p:sp>
      <p:sp>
        <p:nvSpPr>
          <p:cNvPr id="5" name="Google Shape;2163;p40"/>
          <p:cNvSpPr txBox="1">
            <a:spLocks/>
          </p:cNvSpPr>
          <p:nvPr/>
        </p:nvSpPr>
        <p:spPr>
          <a:xfrm>
            <a:off x="5773128" y="1248278"/>
            <a:ext cx="2771775" cy="7873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/>
              <a:t>r</a:t>
            </a:r>
            <a:r>
              <a:rPr lang="en-US" sz="1200" b="1" dirty="0" err="1" smtClean="0"/>
              <a:t>ealidad</a:t>
            </a:r>
            <a:r>
              <a:rPr lang="en-US" sz="1200" b="1" dirty="0" smtClean="0"/>
              <a:t> virtual vs “casa </a:t>
            </a:r>
            <a:r>
              <a:rPr lang="en-US" sz="1200" b="1" dirty="0" err="1" smtClean="0"/>
              <a:t>común</a:t>
            </a:r>
            <a:r>
              <a:rPr lang="en-US" sz="1200" b="1" dirty="0" smtClean="0"/>
              <a:t>”-</a:t>
            </a:r>
            <a:r>
              <a:rPr lang="en-US" sz="1200" b="1" dirty="0" err="1" smtClean="0"/>
              <a:t>naturaleza</a:t>
            </a:r>
            <a:endParaRPr lang="en-US" sz="1200" b="1" dirty="0"/>
          </a:p>
        </p:txBody>
      </p:sp>
      <p:sp>
        <p:nvSpPr>
          <p:cNvPr id="6" name="Google Shape;2163;p40"/>
          <p:cNvSpPr txBox="1">
            <a:spLocks/>
          </p:cNvSpPr>
          <p:nvPr/>
        </p:nvSpPr>
        <p:spPr>
          <a:xfrm>
            <a:off x="129031" y="2125065"/>
            <a:ext cx="2765689" cy="7873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/>
              <a:t>e</a:t>
            </a:r>
            <a:r>
              <a:rPr lang="en-US" sz="1200" b="1" dirty="0" err="1" smtClean="0"/>
              <a:t>scasas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experiencias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fe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sigficativas</a:t>
            </a:r>
            <a:r>
              <a:rPr lang="en-US" sz="1200" b="1" dirty="0" smtClean="0"/>
              <a:t>/</a:t>
            </a:r>
            <a:r>
              <a:rPr lang="en-US" sz="1200" b="1" dirty="0" err="1" smtClean="0"/>
              <a:t>inmersivas</a:t>
            </a:r>
            <a:r>
              <a:rPr lang="en-US" sz="1200" b="1" dirty="0" smtClean="0"/>
              <a:t> → </a:t>
            </a:r>
            <a:r>
              <a:rPr lang="en-US" sz="1200" b="1" dirty="0" err="1" smtClean="0"/>
              <a:t>tranformadoras</a:t>
            </a:r>
            <a:r>
              <a:rPr lang="en-US" sz="1200" b="1" dirty="0" smtClean="0"/>
              <a:t> /</a:t>
            </a:r>
            <a:r>
              <a:rPr lang="en-US" sz="1200" b="1" dirty="0" err="1" smtClean="0"/>
              <a:t>perdurables</a:t>
            </a:r>
            <a:endParaRPr lang="en-US" sz="1200" b="1" dirty="0"/>
          </a:p>
        </p:txBody>
      </p:sp>
      <p:sp>
        <p:nvSpPr>
          <p:cNvPr id="7" name="Google Shape;2163;p40"/>
          <p:cNvSpPr txBox="1">
            <a:spLocks/>
          </p:cNvSpPr>
          <p:nvPr/>
        </p:nvSpPr>
        <p:spPr>
          <a:xfrm>
            <a:off x="2972582" y="2151693"/>
            <a:ext cx="2666816" cy="770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/>
              <a:t>e</a:t>
            </a:r>
            <a:r>
              <a:rPr lang="en-US" sz="1200" b="1" dirty="0" err="1" smtClean="0"/>
              <a:t>valuación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impacto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inexistente</a:t>
            </a:r>
            <a:endParaRPr lang="en-US" sz="1200" b="1" dirty="0"/>
          </a:p>
        </p:txBody>
      </p:sp>
      <p:sp>
        <p:nvSpPr>
          <p:cNvPr id="8" name="Google Shape;2163;p40"/>
          <p:cNvSpPr txBox="1">
            <a:spLocks/>
          </p:cNvSpPr>
          <p:nvPr/>
        </p:nvSpPr>
        <p:spPr>
          <a:xfrm>
            <a:off x="5773128" y="2175730"/>
            <a:ext cx="2771775" cy="770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/>
              <a:t>m</a:t>
            </a:r>
            <a:r>
              <a:rPr lang="en-US" sz="1200" b="1" dirty="0" err="1" smtClean="0"/>
              <a:t>iedo</a:t>
            </a:r>
            <a:r>
              <a:rPr lang="en-US" sz="1200" b="1" dirty="0" smtClean="0"/>
              <a:t> a </a:t>
            </a:r>
            <a:r>
              <a:rPr lang="en-US" sz="1200" b="1" dirty="0" err="1" smtClean="0"/>
              <a:t>los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jovenes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por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sus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interrogantes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dudas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cu</a:t>
            </a:r>
            <a:r>
              <a:rPr lang="en-US" sz="1200" b="1" dirty="0" err="1" smtClean="0"/>
              <a:t>estionamientos</a:t>
            </a:r>
            <a:r>
              <a:rPr lang="en-US" sz="1200" b="1" dirty="0" smtClean="0"/>
              <a:t>, </a:t>
            </a:r>
            <a:r>
              <a:rPr lang="en-US" sz="1200" b="1" dirty="0" smtClean="0"/>
              <a:t>…</a:t>
            </a:r>
            <a:endParaRPr lang="en-US" sz="1200" b="1" dirty="0"/>
          </a:p>
        </p:txBody>
      </p:sp>
      <p:sp>
        <p:nvSpPr>
          <p:cNvPr id="9" name="Google Shape;2163;p40"/>
          <p:cNvSpPr txBox="1">
            <a:spLocks/>
          </p:cNvSpPr>
          <p:nvPr/>
        </p:nvSpPr>
        <p:spPr>
          <a:xfrm>
            <a:off x="129030" y="4005394"/>
            <a:ext cx="2765689" cy="7706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 smtClean="0"/>
              <a:t>dispersión</a:t>
            </a:r>
            <a:endParaRPr lang="en-US" sz="1200" b="1" dirty="0"/>
          </a:p>
        </p:txBody>
      </p:sp>
      <p:sp>
        <p:nvSpPr>
          <p:cNvPr id="10" name="Google Shape;2163;p40"/>
          <p:cNvSpPr txBox="1">
            <a:spLocks/>
          </p:cNvSpPr>
          <p:nvPr/>
        </p:nvSpPr>
        <p:spPr>
          <a:xfrm>
            <a:off x="2972582" y="3057132"/>
            <a:ext cx="2666816" cy="770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 smtClean="0"/>
              <a:t>improvisación</a:t>
            </a:r>
            <a:endParaRPr lang="en-US" sz="1200" b="1" dirty="0"/>
          </a:p>
        </p:txBody>
      </p:sp>
      <p:sp>
        <p:nvSpPr>
          <p:cNvPr id="14" name="Google Shape;2163;p40"/>
          <p:cNvSpPr txBox="1">
            <a:spLocks/>
          </p:cNvSpPr>
          <p:nvPr/>
        </p:nvSpPr>
        <p:spPr>
          <a:xfrm>
            <a:off x="5773127" y="3065230"/>
            <a:ext cx="2771775" cy="770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/>
              <a:t>fragmentación</a:t>
            </a:r>
            <a:endParaRPr lang="en-US" sz="1200" b="1" dirty="0"/>
          </a:p>
        </p:txBody>
      </p:sp>
      <p:sp>
        <p:nvSpPr>
          <p:cNvPr id="18" name="Google Shape;2247;p46"/>
          <p:cNvSpPr txBox="1">
            <a:spLocks/>
          </p:cNvSpPr>
          <p:nvPr/>
        </p:nvSpPr>
        <p:spPr>
          <a:xfrm>
            <a:off x="370035" y="342184"/>
            <a:ext cx="8431819" cy="68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s-ES" sz="1600" b="1" dirty="0" smtClean="0"/>
              <a:t>1. ACERCAMIENTO a una REALIDAD DISTORSIONADA de la PASTORAL en una E.C.</a:t>
            </a:r>
            <a:endParaRPr lang="es-ES" sz="1600" b="1" dirty="0"/>
          </a:p>
        </p:txBody>
      </p:sp>
      <p:sp>
        <p:nvSpPr>
          <p:cNvPr id="13" name="Google Shape;2163;p40"/>
          <p:cNvSpPr txBox="1">
            <a:spLocks/>
          </p:cNvSpPr>
          <p:nvPr/>
        </p:nvSpPr>
        <p:spPr>
          <a:xfrm>
            <a:off x="129031" y="3056895"/>
            <a:ext cx="2765689" cy="7706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 smtClean="0"/>
              <a:t>Inecistente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evaluación</a:t>
            </a:r>
            <a:r>
              <a:rPr lang="en-US" sz="1200" b="1" dirty="0" smtClean="0"/>
              <a:t> </a:t>
            </a:r>
            <a:r>
              <a:rPr lang="en-US" sz="1200" b="1" dirty="0" smtClean="0"/>
              <a:t>de </a:t>
            </a:r>
            <a:r>
              <a:rPr lang="en-US" sz="1200" b="1" dirty="0" err="1" smtClean="0"/>
              <a:t>impacto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2" name="Google Shape;2163;p40"/>
          <p:cNvSpPr txBox="1">
            <a:spLocks/>
          </p:cNvSpPr>
          <p:nvPr/>
        </p:nvSpPr>
        <p:spPr>
          <a:xfrm>
            <a:off x="129031" y="1248278"/>
            <a:ext cx="2771775" cy="770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 smtClean="0"/>
              <a:t>escasa</a:t>
            </a:r>
            <a:r>
              <a:rPr lang="en-US" b="1" dirty="0" smtClean="0"/>
              <a:t> pastoral de </a:t>
            </a:r>
            <a:r>
              <a:rPr lang="en-US" b="1" dirty="0" err="1" smtClean="0"/>
              <a:t>acompañamiento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Google Shape;2163;p40"/>
          <p:cNvSpPr txBox="1">
            <a:spLocks/>
          </p:cNvSpPr>
          <p:nvPr/>
        </p:nvSpPr>
        <p:spPr>
          <a:xfrm>
            <a:off x="2972582" y="3988725"/>
            <a:ext cx="5572323" cy="7873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b="1" dirty="0" err="1" smtClean="0"/>
              <a:t>Sofocamos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brotes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propuestas</a:t>
            </a:r>
            <a:r>
              <a:rPr lang="en-US" sz="1200" b="1" dirty="0" smtClean="0"/>
              <a:t> juveniles con </a:t>
            </a:r>
            <a:r>
              <a:rPr lang="en-US" sz="1200" b="1" dirty="0" err="1" smtClean="0"/>
              <a:t>reglas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estilos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normas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controles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ritmos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esquemas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tiempos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metodologías</a:t>
            </a:r>
            <a:r>
              <a:rPr lang="en-US" sz="1200" b="1" dirty="0" smtClean="0"/>
              <a:t> que son </a:t>
            </a:r>
            <a:r>
              <a:rPr lang="en-US" sz="1200" b="1" dirty="0" smtClean="0"/>
              <a:t>NUESTRAS(</a:t>
            </a:r>
            <a:r>
              <a:rPr lang="en-US" sz="1200" b="1" dirty="0" err="1" smtClean="0"/>
              <a:t>adultos</a:t>
            </a:r>
            <a:r>
              <a:rPr lang="en-US" sz="1200" b="1" dirty="0" smtClean="0"/>
              <a:t>/</a:t>
            </a:r>
            <a:r>
              <a:rPr lang="en-US" sz="1200" b="1" dirty="0" err="1" smtClean="0"/>
              <a:t>instituciones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62305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3" grpId="0" animBg="1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08960" cy="5143500"/>
          </a:xfrm>
          <a:prstGeom prst="rect">
            <a:avLst/>
          </a:prstGeom>
        </p:spPr>
      </p:pic>
      <p:grpSp>
        <p:nvGrpSpPr>
          <p:cNvPr id="1429" name="Google Shape;1429;p29"/>
          <p:cNvGrpSpPr/>
          <p:nvPr/>
        </p:nvGrpSpPr>
        <p:grpSpPr>
          <a:xfrm>
            <a:off x="4162136" y="612641"/>
            <a:ext cx="819572" cy="477649"/>
            <a:chOff x="2467975" y="1429950"/>
            <a:chExt cx="1069100" cy="623075"/>
          </a:xfrm>
        </p:grpSpPr>
        <p:sp>
          <p:nvSpPr>
            <p:cNvPr id="1430" name="Google Shape;1430;p29"/>
            <p:cNvSpPr/>
            <p:nvPr/>
          </p:nvSpPr>
          <p:spPr>
            <a:xfrm>
              <a:off x="2750125" y="1627100"/>
              <a:ext cx="477375" cy="425925"/>
            </a:xfrm>
            <a:custGeom>
              <a:avLst/>
              <a:gdLst/>
              <a:ahLst/>
              <a:cxnLst/>
              <a:rect l="l" t="t" r="r" b="b"/>
              <a:pathLst>
                <a:path w="19095" h="17037" extrusionOk="0">
                  <a:moveTo>
                    <a:pt x="10306" y="0"/>
                  </a:moveTo>
                  <a:cubicBezTo>
                    <a:pt x="8472" y="0"/>
                    <a:pt x="6483" y="1127"/>
                    <a:pt x="5105" y="2142"/>
                  </a:cubicBezTo>
                  <a:cubicBezTo>
                    <a:pt x="3309" y="3560"/>
                    <a:pt x="1985" y="5356"/>
                    <a:pt x="1229" y="7435"/>
                  </a:cubicBezTo>
                  <a:cubicBezTo>
                    <a:pt x="284" y="9798"/>
                    <a:pt x="0" y="12256"/>
                    <a:pt x="284" y="14714"/>
                  </a:cubicBezTo>
                  <a:cubicBezTo>
                    <a:pt x="284" y="14898"/>
                    <a:pt x="456" y="14982"/>
                    <a:pt x="661" y="14982"/>
                  </a:cubicBezTo>
                  <a:cubicBezTo>
                    <a:pt x="981" y="14982"/>
                    <a:pt x="1381" y="14776"/>
                    <a:pt x="1324" y="14430"/>
                  </a:cubicBezTo>
                  <a:cubicBezTo>
                    <a:pt x="1040" y="10555"/>
                    <a:pt x="1985" y="6396"/>
                    <a:pt x="4821" y="3560"/>
                  </a:cubicBezTo>
                  <a:cubicBezTo>
                    <a:pt x="5954" y="2426"/>
                    <a:pt x="8175" y="750"/>
                    <a:pt x="10034" y="750"/>
                  </a:cubicBezTo>
                  <a:cubicBezTo>
                    <a:pt x="10501" y="750"/>
                    <a:pt x="10945" y="855"/>
                    <a:pt x="11343" y="1102"/>
                  </a:cubicBezTo>
                  <a:cubicBezTo>
                    <a:pt x="12478" y="1764"/>
                    <a:pt x="12950" y="2993"/>
                    <a:pt x="13518" y="4032"/>
                  </a:cubicBezTo>
                  <a:cubicBezTo>
                    <a:pt x="14085" y="5261"/>
                    <a:pt x="14652" y="6585"/>
                    <a:pt x="15219" y="7813"/>
                  </a:cubicBezTo>
                  <a:cubicBezTo>
                    <a:pt x="16448" y="10744"/>
                    <a:pt x="17299" y="13769"/>
                    <a:pt x="17960" y="16793"/>
                  </a:cubicBezTo>
                  <a:cubicBezTo>
                    <a:pt x="17994" y="16964"/>
                    <a:pt x="18152" y="17036"/>
                    <a:pt x="18340" y="17036"/>
                  </a:cubicBezTo>
                  <a:cubicBezTo>
                    <a:pt x="18671" y="17036"/>
                    <a:pt x="19095" y="16812"/>
                    <a:pt x="19095" y="16510"/>
                  </a:cubicBezTo>
                  <a:lnTo>
                    <a:pt x="19095" y="16037"/>
                  </a:lnTo>
                  <a:cubicBezTo>
                    <a:pt x="19077" y="15952"/>
                    <a:pt x="19026" y="15891"/>
                    <a:pt x="18954" y="15851"/>
                  </a:cubicBezTo>
                  <a:lnTo>
                    <a:pt x="18954" y="15851"/>
                  </a:lnTo>
                  <a:cubicBezTo>
                    <a:pt x="18301" y="12881"/>
                    <a:pt x="17397" y="10064"/>
                    <a:pt x="16164" y="7246"/>
                  </a:cubicBezTo>
                  <a:cubicBezTo>
                    <a:pt x="15597" y="5734"/>
                    <a:pt x="14935" y="4316"/>
                    <a:pt x="14179" y="2898"/>
                  </a:cubicBezTo>
                  <a:cubicBezTo>
                    <a:pt x="13707" y="1858"/>
                    <a:pt x="13045" y="819"/>
                    <a:pt x="11911" y="346"/>
                  </a:cubicBezTo>
                  <a:cubicBezTo>
                    <a:pt x="11404" y="104"/>
                    <a:pt x="10862" y="0"/>
                    <a:pt x="10306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2594150" y="1540700"/>
              <a:ext cx="791675" cy="469575"/>
            </a:xfrm>
            <a:custGeom>
              <a:avLst/>
              <a:gdLst/>
              <a:ahLst/>
              <a:cxnLst/>
              <a:rect l="l" t="t" r="r" b="b"/>
              <a:pathLst>
                <a:path w="31667" h="18783" extrusionOk="0">
                  <a:moveTo>
                    <a:pt x="16411" y="1"/>
                  </a:moveTo>
                  <a:cubicBezTo>
                    <a:pt x="15754" y="1"/>
                    <a:pt x="15073" y="69"/>
                    <a:pt x="14369" y="210"/>
                  </a:cubicBezTo>
                  <a:cubicBezTo>
                    <a:pt x="6239" y="1817"/>
                    <a:pt x="1" y="10419"/>
                    <a:pt x="946" y="18642"/>
                  </a:cubicBezTo>
                  <a:cubicBezTo>
                    <a:pt x="946" y="18741"/>
                    <a:pt x="1084" y="18783"/>
                    <a:pt x="1259" y="18783"/>
                  </a:cubicBezTo>
                  <a:cubicBezTo>
                    <a:pt x="1588" y="18783"/>
                    <a:pt x="2047" y="18638"/>
                    <a:pt x="1986" y="18453"/>
                  </a:cubicBezTo>
                  <a:cubicBezTo>
                    <a:pt x="1608" y="14861"/>
                    <a:pt x="2458" y="11364"/>
                    <a:pt x="4254" y="8339"/>
                  </a:cubicBezTo>
                  <a:cubicBezTo>
                    <a:pt x="6523" y="4653"/>
                    <a:pt x="10493" y="1155"/>
                    <a:pt x="14841" y="494"/>
                  </a:cubicBezTo>
                  <a:cubicBezTo>
                    <a:pt x="15205" y="447"/>
                    <a:pt x="15558" y="425"/>
                    <a:pt x="15900" y="425"/>
                  </a:cubicBezTo>
                  <a:cubicBezTo>
                    <a:pt x="19743" y="425"/>
                    <a:pt x="22290" y="3237"/>
                    <a:pt x="24199" y="6449"/>
                  </a:cubicBezTo>
                  <a:cubicBezTo>
                    <a:pt x="25239" y="8434"/>
                    <a:pt x="26373" y="10324"/>
                    <a:pt x="27413" y="12309"/>
                  </a:cubicBezTo>
                  <a:lnTo>
                    <a:pt x="29115" y="15334"/>
                  </a:lnTo>
                  <a:cubicBezTo>
                    <a:pt x="29587" y="16185"/>
                    <a:pt x="30627" y="17319"/>
                    <a:pt x="30060" y="18359"/>
                  </a:cubicBezTo>
                  <a:cubicBezTo>
                    <a:pt x="30026" y="18426"/>
                    <a:pt x="30135" y="18457"/>
                    <a:pt x="30298" y="18457"/>
                  </a:cubicBezTo>
                  <a:cubicBezTo>
                    <a:pt x="30595" y="18457"/>
                    <a:pt x="31072" y="18353"/>
                    <a:pt x="31194" y="18170"/>
                  </a:cubicBezTo>
                  <a:cubicBezTo>
                    <a:pt x="31667" y="17130"/>
                    <a:pt x="30911" y="16185"/>
                    <a:pt x="30438" y="15239"/>
                  </a:cubicBezTo>
                  <a:cubicBezTo>
                    <a:pt x="29682" y="13916"/>
                    <a:pt x="28925" y="12593"/>
                    <a:pt x="28169" y="11175"/>
                  </a:cubicBezTo>
                  <a:cubicBezTo>
                    <a:pt x="26846" y="9001"/>
                    <a:pt x="25712" y="6732"/>
                    <a:pt x="24294" y="4653"/>
                  </a:cubicBezTo>
                  <a:cubicBezTo>
                    <a:pt x="22401" y="1734"/>
                    <a:pt x="19718" y="1"/>
                    <a:pt x="1641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2467975" y="1429950"/>
              <a:ext cx="1069100" cy="556600"/>
            </a:xfrm>
            <a:custGeom>
              <a:avLst/>
              <a:gdLst/>
              <a:ahLst/>
              <a:cxnLst/>
              <a:rect l="l" t="t" r="r" b="b"/>
              <a:pathLst>
                <a:path w="42764" h="22264" extrusionOk="0">
                  <a:moveTo>
                    <a:pt x="19931" y="0"/>
                  </a:moveTo>
                  <a:cubicBezTo>
                    <a:pt x="18759" y="0"/>
                    <a:pt x="17575" y="181"/>
                    <a:pt x="16391" y="575"/>
                  </a:cubicBezTo>
                  <a:cubicBezTo>
                    <a:pt x="12610" y="1899"/>
                    <a:pt x="9679" y="4924"/>
                    <a:pt x="7222" y="8043"/>
                  </a:cubicBezTo>
                  <a:cubicBezTo>
                    <a:pt x="4008" y="12107"/>
                    <a:pt x="1550" y="16739"/>
                    <a:pt x="38" y="21655"/>
                  </a:cubicBezTo>
                  <a:cubicBezTo>
                    <a:pt x="1" y="21766"/>
                    <a:pt x="155" y="21819"/>
                    <a:pt x="360" y="21819"/>
                  </a:cubicBezTo>
                  <a:cubicBezTo>
                    <a:pt x="676" y="21819"/>
                    <a:pt x="1115" y="21694"/>
                    <a:pt x="1172" y="21465"/>
                  </a:cubicBezTo>
                  <a:cubicBezTo>
                    <a:pt x="2685" y="16456"/>
                    <a:pt x="5237" y="11729"/>
                    <a:pt x="8545" y="7665"/>
                  </a:cubicBezTo>
                  <a:cubicBezTo>
                    <a:pt x="11447" y="4057"/>
                    <a:pt x="15130" y="580"/>
                    <a:pt x="19755" y="580"/>
                  </a:cubicBezTo>
                  <a:cubicBezTo>
                    <a:pt x="20705" y="580"/>
                    <a:pt x="21694" y="726"/>
                    <a:pt x="22724" y="1048"/>
                  </a:cubicBezTo>
                  <a:cubicBezTo>
                    <a:pt x="27356" y="2466"/>
                    <a:pt x="31042" y="6341"/>
                    <a:pt x="34351" y="9650"/>
                  </a:cubicBezTo>
                  <a:cubicBezTo>
                    <a:pt x="37753" y="13147"/>
                    <a:pt x="41156" y="17117"/>
                    <a:pt x="41629" y="22127"/>
                  </a:cubicBezTo>
                  <a:cubicBezTo>
                    <a:pt x="41629" y="22222"/>
                    <a:pt x="41755" y="22264"/>
                    <a:pt x="41923" y="22264"/>
                  </a:cubicBezTo>
                  <a:cubicBezTo>
                    <a:pt x="42259" y="22264"/>
                    <a:pt x="42763" y="22096"/>
                    <a:pt x="42763" y="21844"/>
                  </a:cubicBezTo>
                  <a:cubicBezTo>
                    <a:pt x="42385" y="17590"/>
                    <a:pt x="39833" y="14092"/>
                    <a:pt x="37092" y="11068"/>
                  </a:cubicBezTo>
                  <a:cubicBezTo>
                    <a:pt x="34162" y="7759"/>
                    <a:pt x="30853" y="4356"/>
                    <a:pt x="27072" y="2088"/>
                  </a:cubicBezTo>
                  <a:cubicBezTo>
                    <a:pt x="24827" y="805"/>
                    <a:pt x="22407" y="0"/>
                    <a:pt x="1993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ángulo redondeado 4"/>
          <p:cNvSpPr/>
          <p:nvPr/>
        </p:nvSpPr>
        <p:spPr>
          <a:xfrm>
            <a:off x="1409700" y="1333500"/>
            <a:ext cx="6713220" cy="2758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682875" y="1811351"/>
            <a:ext cx="6013138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400" b="1" dirty="0"/>
              <a:t>¿Cuáles </a:t>
            </a:r>
            <a:r>
              <a:rPr lang="en" sz="2400" b="1" dirty="0" smtClean="0"/>
              <a:t>son tus sueños y tus desvelos en cuanto a la DIMENSIÓN PASTORAL de tu OBRA EDUCATIVA?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6544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06686" cy="5046562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762313" y="1811351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b="1" dirty="0">
                <a:solidFill>
                  <a:srgbClr val="C00000"/>
                </a:solidFill>
              </a:rPr>
              <a:t>2. DISTINTOS DESAFÍOS de la PASTORAL ESCOLAR</a:t>
            </a:r>
            <a:endParaRPr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1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8179" cy="51435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932459" y="787789"/>
            <a:ext cx="4594860" cy="9829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>
                    <a:lumMod val="50000"/>
                  </a:schemeClr>
                </a:solidFill>
              </a:rPr>
              <a:t>EVANGELIZAR hoy en PEG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16080" y="1978819"/>
            <a:ext cx="1896100" cy="12287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1.centralidad </a:t>
            </a:r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→ persona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316079" y="3300413"/>
            <a:ext cx="1896101" cy="11749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2. escuchar</a:t>
            </a:r>
            <a:r>
              <a:rPr lang="es-MX" sz="1800" dirty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</a:t>
            </a:r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 jóvenes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326480" y="1978819"/>
            <a:ext cx="2209801" cy="12287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3. </a:t>
            </a:r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romover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mujeres</a:t>
            </a:r>
            <a:endParaRPr lang="es-MX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326480" y="3300413"/>
            <a:ext cx="2209801" cy="11749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4.</a:t>
            </a:r>
          </a:p>
          <a:p>
            <a:pPr lvl="0" algn="ctr"/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r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esponsabilizan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familia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4644062" y="1978819"/>
            <a:ext cx="2192507" cy="12287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5.</a:t>
            </a:r>
          </a:p>
          <a:p>
            <a:pPr lvl="0" algn="ctr"/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a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brirse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acogida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644062" y="3300413"/>
            <a:ext cx="2192507" cy="11749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6.</a:t>
            </a:r>
          </a:p>
          <a:p>
            <a:pPr lvl="0" algn="ctr"/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r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enovar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 </a:t>
            </a:r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economía/política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950869" y="1978819"/>
            <a:ext cx="1950244" cy="24965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7. </a:t>
            </a:r>
          </a:p>
          <a:p>
            <a:pPr lvl="0" algn="ctr"/>
            <a:r>
              <a:rPr lang="es-MX" sz="1800" dirty="0" smtClean="0">
                <a:solidFill>
                  <a:schemeClr val="tx1">
                    <a:lumMod val="50000"/>
                  </a:schemeClr>
                </a:solidFill>
              </a:rPr>
              <a:t>cuidar</a:t>
            </a:r>
            <a:r>
              <a:rPr lang="es-MX" sz="1800" dirty="0">
                <a:solidFill>
                  <a:schemeClr val="tx1">
                    <a:lumMod val="50000"/>
                  </a:schemeClr>
                </a:solidFill>
                <a:sym typeface="Segoe UI Emoji" panose="020B0502040204020203" pitchFamily="34" charset="0"/>
              </a:rPr>
              <a:t>→</a:t>
            </a:r>
            <a:r>
              <a:rPr lang="es-MX" sz="1800" dirty="0">
                <a:solidFill>
                  <a:schemeClr val="tx1">
                    <a:lumMod val="50000"/>
                  </a:schemeClr>
                </a:solidFill>
              </a:rPr>
              <a:t> casa común 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8" name="Google Shape;2247;p46"/>
          <p:cNvSpPr txBox="1">
            <a:spLocks/>
          </p:cNvSpPr>
          <p:nvPr/>
        </p:nvSpPr>
        <p:spPr>
          <a:xfrm>
            <a:off x="3888872" y="-39355"/>
            <a:ext cx="8431819" cy="68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s-ES" sz="1600" b="1" dirty="0" smtClean="0"/>
              <a:t>2. DISTINTOS DESAFÍOS de la PASTORAL ESCOLAR</a:t>
            </a:r>
            <a:endParaRPr lang="es-ES" sz="1600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484774" y="190435"/>
            <a:ext cx="2043485" cy="1788384"/>
            <a:chOff x="4806406" y="947812"/>
            <a:chExt cx="2045513" cy="2149470"/>
          </a:xfrm>
        </p:grpSpPr>
        <p:sp>
          <p:nvSpPr>
            <p:cNvPr id="13" name="Elipse 12"/>
            <p:cNvSpPr/>
            <p:nvPr/>
          </p:nvSpPr>
          <p:spPr>
            <a:xfrm>
              <a:off x="4806406" y="947812"/>
              <a:ext cx="2045513" cy="2045513"/>
            </a:xfrm>
            <a:prstGeom prst="ellipse">
              <a:avLst/>
            </a:prstGeom>
            <a:solidFill>
              <a:srgbClr val="E4A4D3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MX" sz="1200" dirty="0">
                  <a:solidFill>
                    <a:schemeClr val="bg2">
                      <a:lumMod val="50000"/>
                    </a:schemeClr>
                  </a:solidFill>
                </a:rPr>
                <a:t>Para P. </a:t>
              </a:r>
              <a:r>
                <a:rPr lang="es-MX" sz="1200" dirty="0" err="1">
                  <a:solidFill>
                    <a:schemeClr val="bg2">
                      <a:lumMod val="50000"/>
                    </a:schemeClr>
                  </a:solidFill>
                </a:rPr>
                <a:t>Francisco→E.C</a:t>
              </a:r>
              <a:r>
                <a:rPr lang="es-MX" sz="1200" dirty="0">
                  <a:solidFill>
                    <a:schemeClr val="bg2">
                      <a:lumMod val="50000"/>
                    </a:schemeClr>
                  </a:solidFill>
                </a:rPr>
                <a:t> urgente AUTOCRÍTICA. C.V 221</a:t>
              </a:r>
              <a:endParaRPr lang="es-MX" dirty="0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493" y="989988"/>
              <a:ext cx="1490364" cy="2107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332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79" y="8626"/>
            <a:ext cx="9178179" cy="5143500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23272" y="0"/>
            <a:ext cx="8431819" cy="681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s-ES" sz="1600" b="1" dirty="0"/>
              <a:t>2. DISTINTOS DESAFÍOS de la PASTORAL ESCOLAR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41190" y="452155"/>
            <a:ext cx="2316980" cy="2386960"/>
            <a:chOff x="69932" y="681818"/>
            <a:chExt cx="2045513" cy="2107294"/>
          </a:xfrm>
        </p:grpSpPr>
        <p:sp>
          <p:nvSpPr>
            <p:cNvPr id="3" name="Elipse 2"/>
            <p:cNvSpPr/>
            <p:nvPr/>
          </p:nvSpPr>
          <p:spPr>
            <a:xfrm>
              <a:off x="69932" y="681818"/>
              <a:ext cx="2045513" cy="2045513"/>
            </a:xfrm>
            <a:prstGeom prst="ellipse">
              <a:avLst/>
            </a:prstGeom>
            <a:solidFill>
              <a:srgbClr val="F498CD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radiografía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de mi PASTORAL ESCOLAR </a:t>
              </a:r>
              <a:endParaRPr lang="es-ES" sz="1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PE)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→estadísticas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6" y="681818"/>
              <a:ext cx="1490364" cy="2107294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4068469" y="2594303"/>
            <a:ext cx="2474461" cy="2549197"/>
            <a:chOff x="6959796" y="1418163"/>
            <a:chExt cx="2045513" cy="2107294"/>
          </a:xfrm>
        </p:grpSpPr>
        <p:sp>
          <p:nvSpPr>
            <p:cNvPr id="15" name="Elipse 14"/>
            <p:cNvSpPr/>
            <p:nvPr/>
          </p:nvSpPr>
          <p:spPr>
            <a:xfrm>
              <a:off x="6959796" y="1434575"/>
              <a:ext cx="2045513" cy="2045513"/>
            </a:xfrm>
            <a:prstGeom prst="ellipse">
              <a:avLst/>
            </a:prstGeom>
            <a:solidFill>
              <a:srgbClr val="FD67A0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u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so de nuevos: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lenguajes, estrategias, metodologías, …, en la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PJ.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482" y="1418163"/>
              <a:ext cx="1490364" cy="2107294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6692888" y="2715452"/>
            <a:ext cx="2376096" cy="2511324"/>
            <a:chOff x="-679101" y="2894903"/>
            <a:chExt cx="2045513" cy="2161927"/>
          </a:xfrm>
        </p:grpSpPr>
        <p:sp>
          <p:nvSpPr>
            <p:cNvPr id="24" name="Elipse 23"/>
            <p:cNvSpPr/>
            <p:nvPr/>
          </p:nvSpPr>
          <p:spPr>
            <a:xfrm>
              <a:off x="-679101" y="2894903"/>
              <a:ext cx="2045513" cy="204551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d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onde están las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¨PERIFERIAS¨ en tu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institución?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(PP.FF, interconexión entre áreas, migrantes- cuantos?, inclusión de los diferentes,…)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0674" y="2949536"/>
              <a:ext cx="1490364" cy="2107294"/>
            </a:xfrm>
            <a:prstGeom prst="rect">
              <a:avLst/>
            </a:prstGeom>
          </p:spPr>
        </p:pic>
      </p:grpSp>
      <p:grpSp>
        <p:nvGrpSpPr>
          <p:cNvPr id="21" name="Grupo 20"/>
          <p:cNvGrpSpPr/>
          <p:nvPr/>
        </p:nvGrpSpPr>
        <p:grpSpPr>
          <a:xfrm>
            <a:off x="5424814" y="555086"/>
            <a:ext cx="2454452" cy="2546507"/>
            <a:chOff x="1700670" y="2804146"/>
            <a:chExt cx="2205533" cy="2288253"/>
          </a:xfrm>
        </p:grpSpPr>
        <p:sp>
          <p:nvSpPr>
            <p:cNvPr id="22" name="Elipse 21"/>
            <p:cNvSpPr/>
            <p:nvPr/>
          </p:nvSpPr>
          <p:spPr>
            <a:xfrm>
              <a:off x="1700670" y="2804146"/>
              <a:ext cx="2205533" cy="2108778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construir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p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royecto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consensuado de DIMENSIÓN PASTORAL (5°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dimensión del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PEI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→ pastoral)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949" y="2985105"/>
              <a:ext cx="1490364" cy="2107294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1166674" y="2600230"/>
            <a:ext cx="2461724" cy="2569915"/>
            <a:chOff x="7098487" y="2876378"/>
            <a:chExt cx="2045513" cy="2135411"/>
          </a:xfrm>
        </p:grpSpPr>
        <p:sp>
          <p:nvSpPr>
            <p:cNvPr id="26" name="Elipse 25"/>
            <p:cNvSpPr/>
            <p:nvPr/>
          </p:nvSpPr>
          <p:spPr>
            <a:xfrm>
              <a:off x="7098487" y="2876378"/>
              <a:ext cx="2045513" cy="204551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Evangelización en redes sociales y entornos virtuales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795" y="2904495"/>
              <a:ext cx="1490364" cy="2107294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2661532" y="497685"/>
            <a:ext cx="2455584" cy="2474083"/>
            <a:chOff x="2661532" y="497685"/>
            <a:chExt cx="2455584" cy="2474083"/>
          </a:xfrm>
        </p:grpSpPr>
        <p:sp>
          <p:nvSpPr>
            <p:cNvPr id="19" name="Elipse 18"/>
            <p:cNvSpPr/>
            <p:nvPr/>
          </p:nvSpPr>
          <p:spPr>
            <a:xfrm>
              <a:off x="2661532" y="497685"/>
              <a:ext cx="2455584" cy="2455584"/>
            </a:xfrm>
            <a:prstGeom prst="ellipse">
              <a:avLst/>
            </a:prstGeom>
            <a:solidFill>
              <a:srgbClr val="EC8EA0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cuanto ¨pesa¨ en mi institución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la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pastoral?(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espacio físico, integrantes del equipo, formación, inversión, </a:t>
              </a:r>
              <a:r>
                <a:rPr lang="es-ES" sz="1200" dirty="0" err="1" smtClean="0">
                  <a:solidFill>
                    <a:schemeClr val="bg2">
                      <a:lumMod val="50000"/>
                    </a:schemeClr>
                  </a:solidFill>
                </a:rPr>
                <a:t>visibilización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 dentro de institución,..)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786" y="584808"/>
              <a:ext cx="1688155" cy="2386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114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79" y="-1024"/>
            <a:ext cx="9178179" cy="5143500"/>
          </a:xfrm>
          <a:prstGeom prst="rect">
            <a:avLst/>
          </a:prstGeom>
        </p:spPr>
      </p:pic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75366" y="-74824"/>
            <a:ext cx="8431819" cy="681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s-ES" sz="1600" b="1" dirty="0"/>
              <a:t>2. DISTINTOS DESAFÍOS de la PASTORAL ESCOLAR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852938" y="2389257"/>
            <a:ext cx="2858737" cy="2881529"/>
            <a:chOff x="3415410" y="507302"/>
            <a:chExt cx="2596818" cy="2617521"/>
          </a:xfrm>
        </p:grpSpPr>
        <p:sp>
          <p:nvSpPr>
            <p:cNvPr id="20" name="Elipse 19"/>
            <p:cNvSpPr/>
            <p:nvPr/>
          </p:nvSpPr>
          <p:spPr>
            <a:xfrm>
              <a:off x="3415410" y="507302"/>
              <a:ext cx="2596818" cy="2427215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PE integrada con otras pastorales: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infantil, juvenil, docentes, familiar, vocacional,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social, misionera, litúrgica, sacramental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, del tiempo libre, de movilidad humana, de la comunicación, del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entorno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digital, de las expresiones artísticas, del deporte, …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615" y="624299"/>
              <a:ext cx="1715416" cy="2500524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186801" y="2449065"/>
            <a:ext cx="2528456" cy="2620655"/>
            <a:chOff x="262246" y="589654"/>
            <a:chExt cx="2354395" cy="2440247"/>
          </a:xfrm>
        </p:grpSpPr>
        <p:sp>
          <p:nvSpPr>
            <p:cNvPr id="25" name="Elipse 24"/>
            <p:cNvSpPr/>
            <p:nvPr/>
          </p:nvSpPr>
          <p:spPr>
            <a:xfrm>
              <a:off x="262246" y="589654"/>
              <a:ext cx="2354395" cy="2354395"/>
            </a:xfrm>
            <a:prstGeom prst="ellipse">
              <a:avLst/>
            </a:prstGeom>
            <a:solidFill>
              <a:srgbClr val="EC8EA0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e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vangelizar en un mundo INTERCONFESIONAL, ante nuevas realidades de familia, jóvenes, docentes.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8" y="604396"/>
              <a:ext cx="1715416" cy="2425505"/>
            </a:xfrm>
            <a:prstGeom prst="rect">
              <a:avLst/>
            </a:prstGeom>
          </p:spPr>
        </p:pic>
      </p:grpSp>
      <p:grpSp>
        <p:nvGrpSpPr>
          <p:cNvPr id="39" name="Grupo 38"/>
          <p:cNvGrpSpPr/>
          <p:nvPr/>
        </p:nvGrpSpPr>
        <p:grpSpPr>
          <a:xfrm>
            <a:off x="2898015" y="2570726"/>
            <a:ext cx="2462986" cy="2690793"/>
            <a:chOff x="299112" y="552053"/>
            <a:chExt cx="2354395" cy="2572158"/>
          </a:xfrm>
        </p:grpSpPr>
        <p:sp>
          <p:nvSpPr>
            <p:cNvPr id="40" name="Elipse 39"/>
            <p:cNvSpPr/>
            <p:nvPr/>
          </p:nvSpPr>
          <p:spPr>
            <a:xfrm>
              <a:off x="299112" y="552053"/>
              <a:ext cx="2354395" cy="2354395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p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articipar en iniciativas de la sociedad civil para evangelizarlas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33" y="698706"/>
              <a:ext cx="1715416" cy="2425505"/>
            </a:xfrm>
            <a:prstGeom prst="rect">
              <a:avLst/>
            </a:prstGeom>
          </p:spPr>
        </p:pic>
      </p:grpSp>
      <p:grpSp>
        <p:nvGrpSpPr>
          <p:cNvPr id="42" name="Grupo 41"/>
          <p:cNvGrpSpPr/>
          <p:nvPr/>
        </p:nvGrpSpPr>
        <p:grpSpPr>
          <a:xfrm>
            <a:off x="1765899" y="447336"/>
            <a:ext cx="2225762" cy="2264254"/>
            <a:chOff x="712730" y="529957"/>
            <a:chExt cx="2545399" cy="2589420"/>
          </a:xfrm>
        </p:grpSpPr>
        <p:sp>
          <p:nvSpPr>
            <p:cNvPr id="43" name="Elipse 42"/>
            <p:cNvSpPr/>
            <p:nvPr/>
          </p:nvSpPr>
          <p:spPr>
            <a:xfrm>
              <a:off x="712730" y="529957"/>
              <a:ext cx="2545399" cy="2545400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¿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cómo es mi escuela ¨ en SALIDA¨?  (pastoral en </a:t>
              </a:r>
              <a:r>
                <a:rPr lang="es-ES" sz="1200" dirty="0" smtClean="0">
                  <a:solidFill>
                    <a:schemeClr val="bg2">
                      <a:lumMod val="50000"/>
                    </a:schemeClr>
                  </a:solidFill>
                </a:rPr>
                <a:t>movimiento, </a:t>
              </a:r>
              <a:r>
                <a:rPr lang="es-ES" sz="1200" dirty="0">
                  <a:solidFill>
                    <a:schemeClr val="bg2">
                      <a:lumMod val="50000"/>
                    </a:schemeClr>
                  </a:solidFill>
                </a:rPr>
                <a:t>HACIA excluidos en el aula, naturaleza ,… ,)</a:t>
              </a:r>
              <a:endParaRPr lang="es-MX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16" y="693872"/>
              <a:ext cx="1715416" cy="2425505"/>
            </a:xfrm>
            <a:prstGeom prst="rect">
              <a:avLst/>
            </a:prstGeom>
          </p:spPr>
        </p:pic>
      </p:grpSp>
      <p:grpSp>
        <p:nvGrpSpPr>
          <p:cNvPr id="45" name="Grupo 44"/>
          <p:cNvGrpSpPr/>
          <p:nvPr/>
        </p:nvGrpSpPr>
        <p:grpSpPr>
          <a:xfrm>
            <a:off x="3703978" y="462016"/>
            <a:ext cx="2976866" cy="2853320"/>
            <a:chOff x="4215176" y="681818"/>
            <a:chExt cx="2547489" cy="2441765"/>
          </a:xfrm>
        </p:grpSpPr>
        <p:sp>
          <p:nvSpPr>
            <p:cNvPr id="46" name="Elipse 45"/>
            <p:cNvSpPr/>
            <p:nvPr/>
          </p:nvSpPr>
          <p:spPr>
            <a:xfrm>
              <a:off x="4717152" y="681818"/>
              <a:ext cx="2045513" cy="2045513"/>
            </a:xfrm>
            <a:prstGeom prst="ellipse">
              <a:avLst/>
            </a:prstGeom>
            <a:solidFill>
              <a:srgbClr val="E4A4D3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MX" sz="1200" dirty="0">
                  <a:solidFill>
                    <a:schemeClr val="bg2">
                      <a:lumMod val="50000"/>
                    </a:schemeClr>
                  </a:solidFill>
                </a:rPr>
                <a:t>f</a:t>
              </a:r>
              <a:r>
                <a:rPr lang="es-MX" sz="1200" dirty="0" smtClean="0">
                  <a:solidFill>
                    <a:schemeClr val="bg2">
                      <a:lumMod val="50000"/>
                    </a:schemeClr>
                  </a:solidFill>
                </a:rPr>
                <a:t>ormamos seres humanos mas sensibles con la </a:t>
              </a:r>
              <a:r>
                <a:rPr lang="es-MX" sz="1200" dirty="0" smtClean="0">
                  <a:solidFill>
                    <a:schemeClr val="bg2">
                      <a:lumMod val="50000"/>
                    </a:schemeClr>
                  </a:solidFill>
                </a:rPr>
                <a:t>¨</a:t>
              </a:r>
              <a:r>
                <a:rPr lang="es-MX" sz="1200" dirty="0" smtClean="0">
                  <a:solidFill>
                    <a:schemeClr val="bg2">
                      <a:lumMod val="50000"/>
                    </a:schemeClr>
                  </a:solidFill>
                </a:rPr>
                <a:t>casa común¨?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endParaRPr lang="es-MX" dirty="0"/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176" y="1016289"/>
              <a:ext cx="1490364" cy="2107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5026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7" grpId="0" build="p"/>
    </p:bldLst>
  </p:timing>
</p:sld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340763"/>
      </a:dk2>
      <a:lt2>
        <a:srgbClr val="773DC6"/>
      </a:lt2>
      <a:accent1>
        <a:srgbClr val="773DC6"/>
      </a:accent1>
      <a:accent2>
        <a:srgbClr val="A9D3E3"/>
      </a:accent2>
      <a:accent3>
        <a:srgbClr val="C39FE8"/>
      </a:accent3>
      <a:accent4>
        <a:srgbClr val="A49EDC"/>
      </a:accent4>
      <a:accent5>
        <a:srgbClr val="78B9D2"/>
      </a:accent5>
      <a:accent6>
        <a:srgbClr val="9D6FDC"/>
      </a:accent6>
      <a:hlink>
        <a:srgbClr val="340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879</Words>
  <Application>Microsoft Office PowerPoint</Application>
  <PresentationFormat>Presentación en pantalla (16:9)</PresentationFormat>
  <Paragraphs>94</Paragraphs>
  <Slides>19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Segoe UI Emoji</vt:lpstr>
      <vt:lpstr>Arial</vt:lpstr>
      <vt:lpstr>Overpass Black</vt:lpstr>
      <vt:lpstr>Open Sans</vt:lpstr>
      <vt:lpstr>Aqua Marketing Plan by Slidego</vt:lpstr>
      <vt:lpstr>IMPORTANCIA de RECONSTRUIR una NUEVA PASTORAL ESCOLAR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10%</vt:lpstr>
      <vt:lpstr>19.5%</vt:lpstr>
      <vt:lpstr>40%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IMPORTANCIA de RECONSTRUIR una NUEVA PASTORAL ESCOLAR</dc:title>
  <dc:creator>Francisco Estévez</dc:creator>
  <cp:lastModifiedBy>Francisco Estévez</cp:lastModifiedBy>
  <cp:revision>56</cp:revision>
  <dcterms:modified xsi:type="dcterms:W3CDTF">2022-11-10T17:00:57Z</dcterms:modified>
</cp:coreProperties>
</file>